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64" r:id="rId3"/>
    <p:sldId id="266" r:id="rId4"/>
    <p:sldId id="265" r:id="rId5"/>
    <p:sldId id="271" r:id="rId6"/>
    <p:sldId id="257" r:id="rId7"/>
    <p:sldId id="267" r:id="rId8"/>
    <p:sldId id="269" r:id="rId9"/>
    <p:sldId id="270" r:id="rId10"/>
    <p:sldId id="259" r:id="rId11"/>
    <p:sldId id="260" r:id="rId12"/>
    <p:sldId id="261" r:id="rId13"/>
    <p:sldId id="272" r:id="rId14"/>
    <p:sldId id="275" r:id="rId15"/>
    <p:sldId id="278" r:id="rId16"/>
    <p:sldId id="274" r:id="rId17"/>
    <p:sldId id="262" r:id="rId18"/>
    <p:sldId id="276" r:id="rId19"/>
    <p:sldId id="277"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5915"/>
  </p:normalViewPr>
  <p:slideViewPr>
    <p:cSldViewPr snapToGrid="0">
      <p:cViewPr varScale="1">
        <p:scale>
          <a:sx n="110" d="100"/>
          <a:sy n="110" d="100"/>
        </p:scale>
        <p:origin x="6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6FFCD-7623-461D-865B-C691309EC144}" type="doc">
      <dgm:prSet loTypeId="urn:microsoft.com/office/officeart/2008/layout/LinedList" loCatId="list" qsTypeId="urn:microsoft.com/office/officeart/2005/8/quickstyle/simple4" qsCatId="simple" csTypeId="urn:microsoft.com/office/officeart/2005/8/colors/accent5_1" csCatId="accent5" phldr="1"/>
      <dgm:spPr/>
      <dgm:t>
        <a:bodyPr/>
        <a:lstStyle/>
        <a:p>
          <a:endParaRPr lang="en-US"/>
        </a:p>
      </dgm:t>
    </dgm:pt>
    <dgm:pt modelId="{1AEA23CB-5250-4F21-B786-BAC50D930356}">
      <dgm:prSet custT="1"/>
      <dgm:spPr/>
      <dgm:t>
        <a:bodyPr/>
        <a:lstStyle/>
        <a:p>
          <a:r>
            <a:rPr lang="en-US" sz="1800" b="0" dirty="0">
              <a:latin typeface="+mn-lt"/>
            </a:rPr>
            <a:t>Information about the Family’s Schedule, the Family’s Communication Priorities, and Environment. </a:t>
          </a:r>
        </a:p>
      </dgm:t>
    </dgm:pt>
    <dgm:pt modelId="{AEF22BBA-D59F-4AC7-A071-06645D44DD74}" type="parTrans" cxnId="{AD5C71D0-9F41-4381-880E-FE0CC30DCDCD}">
      <dgm:prSet/>
      <dgm:spPr/>
      <dgm:t>
        <a:bodyPr/>
        <a:lstStyle/>
        <a:p>
          <a:endParaRPr lang="en-US" sz="1800">
            <a:latin typeface="+mn-lt"/>
          </a:endParaRPr>
        </a:p>
      </dgm:t>
    </dgm:pt>
    <dgm:pt modelId="{DC4BF956-92D3-4309-94C7-7A765D539241}" type="sibTrans" cxnId="{AD5C71D0-9F41-4381-880E-FE0CC30DCDCD}">
      <dgm:prSet/>
      <dgm:spPr/>
      <dgm:t>
        <a:bodyPr/>
        <a:lstStyle/>
        <a:p>
          <a:endParaRPr lang="en-US" sz="1800">
            <a:latin typeface="+mn-lt"/>
          </a:endParaRPr>
        </a:p>
      </dgm:t>
    </dgm:pt>
    <dgm:pt modelId="{261B37E9-2533-4F9C-A63E-DE3D1827CFEB}">
      <dgm:prSet custT="1"/>
      <dgm:spPr/>
      <dgm:t>
        <a:bodyPr/>
        <a:lstStyle/>
        <a:p>
          <a:r>
            <a:rPr lang="en-US" sz="1800" b="0" dirty="0">
              <a:latin typeface="+mn-lt"/>
            </a:rPr>
            <a:t>SLP Analysis of Pre-Intentional Behavior, Intentional Behavior, Conventional and Unconventional Communication, Concrete Symbol usage, Abstract Symbol usage, and Language usage throughout the child’s day. </a:t>
          </a:r>
        </a:p>
      </dgm:t>
    </dgm:pt>
    <dgm:pt modelId="{1B8A8B19-ED4C-4A3A-87BB-45EB5A9DA22D}" type="parTrans" cxnId="{9B700166-2BD1-4A9E-B2CF-123302E7DD63}">
      <dgm:prSet/>
      <dgm:spPr/>
      <dgm:t>
        <a:bodyPr/>
        <a:lstStyle/>
        <a:p>
          <a:endParaRPr lang="en-US" sz="1800">
            <a:latin typeface="+mn-lt"/>
          </a:endParaRPr>
        </a:p>
      </dgm:t>
    </dgm:pt>
    <dgm:pt modelId="{DBEBB9BE-CAE1-478C-9160-8D37FC83CCE8}" type="sibTrans" cxnId="{9B700166-2BD1-4A9E-B2CF-123302E7DD63}">
      <dgm:prSet/>
      <dgm:spPr/>
      <dgm:t>
        <a:bodyPr/>
        <a:lstStyle/>
        <a:p>
          <a:endParaRPr lang="en-US" sz="1800">
            <a:latin typeface="+mn-lt"/>
          </a:endParaRPr>
        </a:p>
      </dgm:t>
    </dgm:pt>
    <dgm:pt modelId="{F09AAB4E-50F5-43D5-9FD7-49432DDF9C4B}">
      <dgm:prSet custT="1"/>
      <dgm:spPr/>
      <dgm:t>
        <a:bodyPr/>
        <a:lstStyle/>
        <a:p>
          <a:r>
            <a:rPr lang="en-US" sz="1800" b="0" dirty="0">
              <a:latin typeface="+mn-lt"/>
            </a:rPr>
            <a:t>Analysis of speech production skills.</a:t>
          </a:r>
        </a:p>
      </dgm:t>
    </dgm:pt>
    <dgm:pt modelId="{D5932401-1D25-4177-A09D-15325B60DCAD}" type="parTrans" cxnId="{898194C0-4E52-456C-8B66-FD4C057F7663}">
      <dgm:prSet/>
      <dgm:spPr/>
      <dgm:t>
        <a:bodyPr/>
        <a:lstStyle/>
        <a:p>
          <a:endParaRPr lang="en-US" sz="1800">
            <a:latin typeface="+mn-lt"/>
          </a:endParaRPr>
        </a:p>
      </dgm:t>
    </dgm:pt>
    <dgm:pt modelId="{BA53BE2C-2EAD-4257-88FB-7548DE849227}" type="sibTrans" cxnId="{898194C0-4E52-456C-8B66-FD4C057F7663}">
      <dgm:prSet/>
      <dgm:spPr/>
      <dgm:t>
        <a:bodyPr/>
        <a:lstStyle/>
        <a:p>
          <a:endParaRPr lang="en-US" sz="1800">
            <a:latin typeface="+mn-lt"/>
          </a:endParaRPr>
        </a:p>
      </dgm:t>
    </dgm:pt>
    <dgm:pt modelId="{B35C2624-A24B-4BD5-9167-266E6AA231D3}">
      <dgm:prSet custT="1"/>
      <dgm:spPr/>
      <dgm:t>
        <a:bodyPr/>
        <a:lstStyle/>
        <a:p>
          <a:r>
            <a:rPr lang="en-US" sz="1800" b="0" dirty="0">
              <a:latin typeface="+mn-lt"/>
            </a:rPr>
            <a:t>Data from other specialists, including a full Augmentative Alternative Communication Assessment if applicable.</a:t>
          </a:r>
        </a:p>
      </dgm:t>
    </dgm:pt>
    <dgm:pt modelId="{CCB39A79-264D-4E6E-AEDD-06BBEDE584EC}" type="parTrans" cxnId="{B6ACB7CC-EF05-4F15-A80C-DE7567D89D0A}">
      <dgm:prSet/>
      <dgm:spPr/>
      <dgm:t>
        <a:bodyPr/>
        <a:lstStyle/>
        <a:p>
          <a:endParaRPr lang="en-US" sz="1800">
            <a:latin typeface="+mn-lt"/>
          </a:endParaRPr>
        </a:p>
      </dgm:t>
    </dgm:pt>
    <dgm:pt modelId="{358F65B1-CBDD-4D9A-9B17-67B3DD5A63F4}" type="sibTrans" cxnId="{B6ACB7CC-EF05-4F15-A80C-DE7567D89D0A}">
      <dgm:prSet/>
      <dgm:spPr/>
      <dgm:t>
        <a:bodyPr/>
        <a:lstStyle/>
        <a:p>
          <a:endParaRPr lang="en-US" sz="1800">
            <a:latin typeface="+mn-lt"/>
          </a:endParaRPr>
        </a:p>
      </dgm:t>
    </dgm:pt>
    <dgm:pt modelId="{E0625C8D-C85C-44F4-ACBC-D0125C7C0A8F}">
      <dgm:prSet custT="1"/>
      <dgm:spPr/>
      <dgm:t>
        <a:bodyPr/>
        <a:lstStyle/>
        <a:p>
          <a:r>
            <a:rPr lang="en-US" sz="1800" b="0" dirty="0">
              <a:latin typeface="+mn-lt"/>
            </a:rPr>
            <a:t>Identification of a system that allows the child to do the following: Refuse (express discontent, protest, refuse or reject), Obtain (request a new action, request more action, request more of an object, make choices, request new objects, request absent objects), Social (requests attention, shows affection, greets people, offers/shares, directs attention, polite social forms), and Gain Information (answers yes/no questions, asks questions, names things/people, makes comments).</a:t>
          </a:r>
        </a:p>
        <a:p>
          <a:endParaRPr lang="en-US" sz="1800" b="0" dirty="0">
            <a:latin typeface="+mn-lt"/>
          </a:endParaRPr>
        </a:p>
      </dgm:t>
    </dgm:pt>
    <dgm:pt modelId="{2FF142C9-1E78-4B1B-B309-94011396F290}" type="parTrans" cxnId="{7C23B07C-7E32-4F8F-904B-0C7391A7B78F}">
      <dgm:prSet/>
      <dgm:spPr/>
      <dgm:t>
        <a:bodyPr/>
        <a:lstStyle/>
        <a:p>
          <a:endParaRPr lang="en-US" sz="1800">
            <a:latin typeface="+mn-lt"/>
          </a:endParaRPr>
        </a:p>
      </dgm:t>
    </dgm:pt>
    <dgm:pt modelId="{7AC06EE6-D78C-4CED-B85F-B866475C5259}" type="sibTrans" cxnId="{7C23B07C-7E32-4F8F-904B-0C7391A7B78F}">
      <dgm:prSet/>
      <dgm:spPr/>
      <dgm:t>
        <a:bodyPr/>
        <a:lstStyle/>
        <a:p>
          <a:endParaRPr lang="en-US" sz="1800">
            <a:latin typeface="+mn-lt"/>
          </a:endParaRPr>
        </a:p>
      </dgm:t>
    </dgm:pt>
    <dgm:pt modelId="{2047B485-F2B2-A446-84EB-27AA309C979D}" type="pres">
      <dgm:prSet presAssocID="{D666FFCD-7623-461D-865B-C691309EC144}" presName="vert0" presStyleCnt="0">
        <dgm:presLayoutVars>
          <dgm:dir/>
          <dgm:animOne val="branch"/>
          <dgm:animLvl val="lvl"/>
        </dgm:presLayoutVars>
      </dgm:prSet>
      <dgm:spPr/>
    </dgm:pt>
    <dgm:pt modelId="{48D57ABD-02C4-3043-81A2-9955FA0DBBBD}" type="pres">
      <dgm:prSet presAssocID="{261B37E9-2533-4F9C-A63E-DE3D1827CFEB}" presName="thickLine" presStyleLbl="alignNode1" presStyleIdx="0" presStyleCnt="5" custLinFactNeighborX="-973" custLinFactNeighborY="-61616"/>
      <dgm:spPr/>
    </dgm:pt>
    <dgm:pt modelId="{EB02657C-2AA5-8945-AEE9-8C1FE0860B61}" type="pres">
      <dgm:prSet presAssocID="{261B37E9-2533-4F9C-A63E-DE3D1827CFEB}" presName="horz1" presStyleCnt="0"/>
      <dgm:spPr/>
    </dgm:pt>
    <dgm:pt modelId="{C7D51283-6E64-1D4F-9E3E-43B465CC5EE3}" type="pres">
      <dgm:prSet presAssocID="{261B37E9-2533-4F9C-A63E-DE3D1827CFEB}" presName="tx1" presStyleLbl="revTx" presStyleIdx="0" presStyleCnt="5" custScaleY="127800"/>
      <dgm:spPr/>
    </dgm:pt>
    <dgm:pt modelId="{2C0D6696-F2E7-5D44-8814-9D289E7AAA10}" type="pres">
      <dgm:prSet presAssocID="{261B37E9-2533-4F9C-A63E-DE3D1827CFEB}" presName="vert1" presStyleCnt="0"/>
      <dgm:spPr/>
    </dgm:pt>
    <dgm:pt modelId="{2CD89138-CBD0-4FD9-8560-F617BEFE71CD}" type="pres">
      <dgm:prSet presAssocID="{E0625C8D-C85C-44F4-ACBC-D0125C7C0A8F}" presName="thickLine" presStyleLbl="alignNode1" presStyleIdx="1" presStyleCnt="5"/>
      <dgm:spPr/>
    </dgm:pt>
    <dgm:pt modelId="{8C7F243D-4F2D-4916-8E5A-7CE2160501AF}" type="pres">
      <dgm:prSet presAssocID="{E0625C8D-C85C-44F4-ACBC-D0125C7C0A8F}" presName="horz1" presStyleCnt="0"/>
      <dgm:spPr/>
    </dgm:pt>
    <dgm:pt modelId="{916C5D8F-B5A4-4A60-8913-FA7BE8F6893E}" type="pres">
      <dgm:prSet presAssocID="{E0625C8D-C85C-44F4-ACBC-D0125C7C0A8F}" presName="tx1" presStyleLbl="revTx" presStyleIdx="1" presStyleCnt="5" custScaleY="225457"/>
      <dgm:spPr/>
    </dgm:pt>
    <dgm:pt modelId="{CB3E4E38-BCFF-4587-879F-F823A9E7FE11}" type="pres">
      <dgm:prSet presAssocID="{E0625C8D-C85C-44F4-ACBC-D0125C7C0A8F}" presName="vert1" presStyleCnt="0"/>
      <dgm:spPr/>
    </dgm:pt>
    <dgm:pt modelId="{EA7393C7-A2B8-5A47-BD54-52DEB588BF3F}" type="pres">
      <dgm:prSet presAssocID="{F09AAB4E-50F5-43D5-9FD7-49432DDF9C4B}" presName="thickLine" presStyleLbl="alignNode1" presStyleIdx="2" presStyleCnt="5"/>
      <dgm:spPr/>
    </dgm:pt>
    <dgm:pt modelId="{41FECFE9-CAE6-FF41-B0BB-D009D3FB84DD}" type="pres">
      <dgm:prSet presAssocID="{F09AAB4E-50F5-43D5-9FD7-49432DDF9C4B}" presName="horz1" presStyleCnt="0"/>
      <dgm:spPr/>
    </dgm:pt>
    <dgm:pt modelId="{D2895A56-6753-3949-AB96-09A178F20A84}" type="pres">
      <dgm:prSet presAssocID="{F09AAB4E-50F5-43D5-9FD7-49432DDF9C4B}" presName="tx1" presStyleLbl="revTx" presStyleIdx="2" presStyleCnt="5" custScaleY="75051"/>
      <dgm:spPr/>
    </dgm:pt>
    <dgm:pt modelId="{E3E9C8E4-E774-9C41-B5B1-E7F9DB6AC26E}" type="pres">
      <dgm:prSet presAssocID="{F09AAB4E-50F5-43D5-9FD7-49432DDF9C4B}" presName="vert1" presStyleCnt="0"/>
      <dgm:spPr/>
    </dgm:pt>
    <dgm:pt modelId="{38572E33-59EB-7746-B96C-486D604F7516}" type="pres">
      <dgm:prSet presAssocID="{1AEA23CB-5250-4F21-B786-BAC50D930356}" presName="thickLine" presStyleLbl="alignNode1" presStyleIdx="3" presStyleCnt="5"/>
      <dgm:spPr/>
    </dgm:pt>
    <dgm:pt modelId="{8348D180-D4A1-DE48-8CDA-73E17D124186}" type="pres">
      <dgm:prSet presAssocID="{1AEA23CB-5250-4F21-B786-BAC50D930356}" presName="horz1" presStyleCnt="0"/>
      <dgm:spPr/>
    </dgm:pt>
    <dgm:pt modelId="{B98D19CC-797F-1D48-88DB-694B6A5F705F}" type="pres">
      <dgm:prSet presAssocID="{1AEA23CB-5250-4F21-B786-BAC50D930356}" presName="tx1" presStyleLbl="revTx" presStyleIdx="3" presStyleCnt="5" custScaleY="75638"/>
      <dgm:spPr/>
    </dgm:pt>
    <dgm:pt modelId="{9B103ADB-D9D2-2541-92BB-56C486BB558D}" type="pres">
      <dgm:prSet presAssocID="{1AEA23CB-5250-4F21-B786-BAC50D930356}" presName="vert1" presStyleCnt="0"/>
      <dgm:spPr/>
    </dgm:pt>
    <dgm:pt modelId="{82671EE7-464F-CA46-A744-C0D45DC06854}" type="pres">
      <dgm:prSet presAssocID="{B35C2624-A24B-4BD5-9167-266E6AA231D3}" presName="thickLine" presStyleLbl="alignNode1" presStyleIdx="4" presStyleCnt="5"/>
      <dgm:spPr/>
    </dgm:pt>
    <dgm:pt modelId="{F70EE79C-CD80-704A-9DE2-E3699832BC48}" type="pres">
      <dgm:prSet presAssocID="{B35C2624-A24B-4BD5-9167-266E6AA231D3}" presName="horz1" presStyleCnt="0"/>
      <dgm:spPr/>
    </dgm:pt>
    <dgm:pt modelId="{629B1910-0D6C-DF44-9C86-6F303DFCA414}" type="pres">
      <dgm:prSet presAssocID="{B35C2624-A24B-4BD5-9167-266E6AA231D3}" presName="tx1" presStyleLbl="revTx" presStyleIdx="4" presStyleCnt="5"/>
      <dgm:spPr/>
    </dgm:pt>
    <dgm:pt modelId="{0152FBFB-78AF-734F-BDBA-C8910FFED9FF}" type="pres">
      <dgm:prSet presAssocID="{B35C2624-A24B-4BD5-9167-266E6AA231D3}" presName="vert1" presStyleCnt="0"/>
      <dgm:spPr/>
    </dgm:pt>
  </dgm:ptLst>
  <dgm:cxnLst>
    <dgm:cxn modelId="{EF4AB813-3A10-4965-BC7D-4DB92AEC5B42}" type="presOf" srcId="{F09AAB4E-50F5-43D5-9FD7-49432DDF9C4B}" destId="{D2895A56-6753-3949-AB96-09A178F20A84}" srcOrd="0" destOrd="0" presId="urn:microsoft.com/office/officeart/2008/layout/LinedList"/>
    <dgm:cxn modelId="{FCAFC52D-5AAE-4CA8-874F-A96B9F3FD1C0}" type="presOf" srcId="{E0625C8D-C85C-44F4-ACBC-D0125C7C0A8F}" destId="{916C5D8F-B5A4-4A60-8913-FA7BE8F6893E}" srcOrd="0" destOrd="0" presId="urn:microsoft.com/office/officeart/2008/layout/LinedList"/>
    <dgm:cxn modelId="{72653141-2494-4AF3-8F5A-4CDB9B5915F8}" type="presOf" srcId="{1AEA23CB-5250-4F21-B786-BAC50D930356}" destId="{B98D19CC-797F-1D48-88DB-694B6A5F705F}" srcOrd="0" destOrd="0" presId="urn:microsoft.com/office/officeart/2008/layout/LinedList"/>
    <dgm:cxn modelId="{9B700166-2BD1-4A9E-B2CF-123302E7DD63}" srcId="{D666FFCD-7623-461D-865B-C691309EC144}" destId="{261B37E9-2533-4F9C-A63E-DE3D1827CFEB}" srcOrd="0" destOrd="0" parTransId="{1B8A8B19-ED4C-4A3A-87BB-45EB5A9DA22D}" sibTransId="{DBEBB9BE-CAE1-478C-9160-8D37FC83CCE8}"/>
    <dgm:cxn modelId="{60F11F6A-ABDE-4D03-9BDC-490A611FC28C}" type="presOf" srcId="{261B37E9-2533-4F9C-A63E-DE3D1827CFEB}" destId="{C7D51283-6E64-1D4F-9E3E-43B465CC5EE3}" srcOrd="0" destOrd="0" presId="urn:microsoft.com/office/officeart/2008/layout/LinedList"/>
    <dgm:cxn modelId="{7C23B07C-7E32-4F8F-904B-0C7391A7B78F}" srcId="{D666FFCD-7623-461D-865B-C691309EC144}" destId="{E0625C8D-C85C-44F4-ACBC-D0125C7C0A8F}" srcOrd="1" destOrd="0" parTransId="{2FF142C9-1E78-4B1B-B309-94011396F290}" sibTransId="{7AC06EE6-D78C-4CED-B85F-B866475C5259}"/>
    <dgm:cxn modelId="{898194C0-4E52-456C-8B66-FD4C057F7663}" srcId="{D666FFCD-7623-461D-865B-C691309EC144}" destId="{F09AAB4E-50F5-43D5-9FD7-49432DDF9C4B}" srcOrd="2" destOrd="0" parTransId="{D5932401-1D25-4177-A09D-15325B60DCAD}" sibTransId="{BA53BE2C-2EAD-4257-88FB-7548DE849227}"/>
    <dgm:cxn modelId="{54B158C4-462E-40E0-A8A5-922AD149765C}" type="presOf" srcId="{B35C2624-A24B-4BD5-9167-266E6AA231D3}" destId="{629B1910-0D6C-DF44-9C86-6F303DFCA414}" srcOrd="0" destOrd="0" presId="urn:microsoft.com/office/officeart/2008/layout/LinedList"/>
    <dgm:cxn modelId="{B6ACB7CC-EF05-4F15-A80C-DE7567D89D0A}" srcId="{D666FFCD-7623-461D-865B-C691309EC144}" destId="{B35C2624-A24B-4BD5-9167-266E6AA231D3}" srcOrd="4" destOrd="0" parTransId="{CCB39A79-264D-4E6E-AEDD-06BBEDE584EC}" sibTransId="{358F65B1-CBDD-4D9A-9B17-67B3DD5A63F4}"/>
    <dgm:cxn modelId="{68CAA5CF-B442-40F5-8694-DCF91EA38108}" type="presOf" srcId="{D666FFCD-7623-461D-865B-C691309EC144}" destId="{2047B485-F2B2-A446-84EB-27AA309C979D}" srcOrd="0" destOrd="0" presId="urn:microsoft.com/office/officeart/2008/layout/LinedList"/>
    <dgm:cxn modelId="{AD5C71D0-9F41-4381-880E-FE0CC30DCDCD}" srcId="{D666FFCD-7623-461D-865B-C691309EC144}" destId="{1AEA23CB-5250-4F21-B786-BAC50D930356}" srcOrd="3" destOrd="0" parTransId="{AEF22BBA-D59F-4AC7-A071-06645D44DD74}" sibTransId="{DC4BF956-92D3-4309-94C7-7A765D539241}"/>
    <dgm:cxn modelId="{F1D6613B-C1D3-411C-996F-82D811772BE0}" type="presParOf" srcId="{2047B485-F2B2-A446-84EB-27AA309C979D}" destId="{48D57ABD-02C4-3043-81A2-9955FA0DBBBD}" srcOrd="0" destOrd="0" presId="urn:microsoft.com/office/officeart/2008/layout/LinedList"/>
    <dgm:cxn modelId="{5057F71F-E947-4829-A3E7-621011098607}" type="presParOf" srcId="{2047B485-F2B2-A446-84EB-27AA309C979D}" destId="{EB02657C-2AA5-8945-AEE9-8C1FE0860B61}" srcOrd="1" destOrd="0" presId="urn:microsoft.com/office/officeart/2008/layout/LinedList"/>
    <dgm:cxn modelId="{D502DFBE-2EDA-438E-8F36-A6B53C7C8F62}" type="presParOf" srcId="{EB02657C-2AA5-8945-AEE9-8C1FE0860B61}" destId="{C7D51283-6E64-1D4F-9E3E-43B465CC5EE3}" srcOrd="0" destOrd="0" presId="urn:microsoft.com/office/officeart/2008/layout/LinedList"/>
    <dgm:cxn modelId="{8CF35657-CF78-4CF9-94F9-D0CB7FF122FE}" type="presParOf" srcId="{EB02657C-2AA5-8945-AEE9-8C1FE0860B61}" destId="{2C0D6696-F2E7-5D44-8814-9D289E7AAA10}" srcOrd="1" destOrd="0" presId="urn:microsoft.com/office/officeart/2008/layout/LinedList"/>
    <dgm:cxn modelId="{673B4AB2-344F-4BAE-B57D-32E9D8E3171E}" type="presParOf" srcId="{2047B485-F2B2-A446-84EB-27AA309C979D}" destId="{2CD89138-CBD0-4FD9-8560-F617BEFE71CD}" srcOrd="2" destOrd="0" presId="urn:microsoft.com/office/officeart/2008/layout/LinedList"/>
    <dgm:cxn modelId="{0ACA04B4-4954-43E9-BA90-70F581F7424B}" type="presParOf" srcId="{2047B485-F2B2-A446-84EB-27AA309C979D}" destId="{8C7F243D-4F2D-4916-8E5A-7CE2160501AF}" srcOrd="3" destOrd="0" presId="urn:microsoft.com/office/officeart/2008/layout/LinedList"/>
    <dgm:cxn modelId="{BFDC655C-DC26-4CBF-BD97-F8850B8B4DB2}" type="presParOf" srcId="{8C7F243D-4F2D-4916-8E5A-7CE2160501AF}" destId="{916C5D8F-B5A4-4A60-8913-FA7BE8F6893E}" srcOrd="0" destOrd="0" presId="urn:microsoft.com/office/officeart/2008/layout/LinedList"/>
    <dgm:cxn modelId="{D9A04E4C-F039-48CA-8D0B-58FD36E3897F}" type="presParOf" srcId="{8C7F243D-4F2D-4916-8E5A-7CE2160501AF}" destId="{CB3E4E38-BCFF-4587-879F-F823A9E7FE11}" srcOrd="1" destOrd="0" presId="urn:microsoft.com/office/officeart/2008/layout/LinedList"/>
    <dgm:cxn modelId="{2D2B4CA7-17A9-478B-8927-9B878F9EE739}" type="presParOf" srcId="{2047B485-F2B2-A446-84EB-27AA309C979D}" destId="{EA7393C7-A2B8-5A47-BD54-52DEB588BF3F}" srcOrd="4" destOrd="0" presId="urn:microsoft.com/office/officeart/2008/layout/LinedList"/>
    <dgm:cxn modelId="{386CD062-7933-443F-B68A-6C7BB6970EC5}" type="presParOf" srcId="{2047B485-F2B2-A446-84EB-27AA309C979D}" destId="{41FECFE9-CAE6-FF41-B0BB-D009D3FB84DD}" srcOrd="5" destOrd="0" presId="urn:microsoft.com/office/officeart/2008/layout/LinedList"/>
    <dgm:cxn modelId="{77C5C3CC-E9F9-4997-AFDB-4F9CCA7E4BD2}" type="presParOf" srcId="{41FECFE9-CAE6-FF41-B0BB-D009D3FB84DD}" destId="{D2895A56-6753-3949-AB96-09A178F20A84}" srcOrd="0" destOrd="0" presId="urn:microsoft.com/office/officeart/2008/layout/LinedList"/>
    <dgm:cxn modelId="{A06F0BEF-FE5A-4888-99A5-18056EF8FF5A}" type="presParOf" srcId="{41FECFE9-CAE6-FF41-B0BB-D009D3FB84DD}" destId="{E3E9C8E4-E774-9C41-B5B1-E7F9DB6AC26E}" srcOrd="1" destOrd="0" presId="urn:microsoft.com/office/officeart/2008/layout/LinedList"/>
    <dgm:cxn modelId="{76CF6C02-5420-4E7A-9890-F2FC03667E9E}" type="presParOf" srcId="{2047B485-F2B2-A446-84EB-27AA309C979D}" destId="{38572E33-59EB-7746-B96C-486D604F7516}" srcOrd="6" destOrd="0" presId="urn:microsoft.com/office/officeart/2008/layout/LinedList"/>
    <dgm:cxn modelId="{A0FA2D7F-F4E2-4BE8-8EF7-B4D473901F16}" type="presParOf" srcId="{2047B485-F2B2-A446-84EB-27AA309C979D}" destId="{8348D180-D4A1-DE48-8CDA-73E17D124186}" srcOrd="7" destOrd="0" presId="urn:microsoft.com/office/officeart/2008/layout/LinedList"/>
    <dgm:cxn modelId="{EC574867-1779-463A-8D38-294F82E3323C}" type="presParOf" srcId="{8348D180-D4A1-DE48-8CDA-73E17D124186}" destId="{B98D19CC-797F-1D48-88DB-694B6A5F705F}" srcOrd="0" destOrd="0" presId="urn:microsoft.com/office/officeart/2008/layout/LinedList"/>
    <dgm:cxn modelId="{48C5C257-E6C4-4703-91E5-D6BB3EBC6E91}" type="presParOf" srcId="{8348D180-D4A1-DE48-8CDA-73E17D124186}" destId="{9B103ADB-D9D2-2541-92BB-56C486BB558D}" srcOrd="1" destOrd="0" presId="urn:microsoft.com/office/officeart/2008/layout/LinedList"/>
    <dgm:cxn modelId="{A51F8339-E8C0-436C-B1C6-7764DA791E48}" type="presParOf" srcId="{2047B485-F2B2-A446-84EB-27AA309C979D}" destId="{82671EE7-464F-CA46-A744-C0D45DC06854}" srcOrd="8" destOrd="0" presId="urn:microsoft.com/office/officeart/2008/layout/LinedList"/>
    <dgm:cxn modelId="{2B43B352-6FFC-4053-B162-995C290A46FE}" type="presParOf" srcId="{2047B485-F2B2-A446-84EB-27AA309C979D}" destId="{F70EE79C-CD80-704A-9DE2-E3699832BC48}" srcOrd="9" destOrd="0" presId="urn:microsoft.com/office/officeart/2008/layout/LinedList"/>
    <dgm:cxn modelId="{72B66933-226C-441A-B73F-BC92906706F8}" type="presParOf" srcId="{F70EE79C-CD80-704A-9DE2-E3699832BC48}" destId="{629B1910-0D6C-DF44-9C86-6F303DFCA414}" srcOrd="0" destOrd="0" presId="urn:microsoft.com/office/officeart/2008/layout/LinedList"/>
    <dgm:cxn modelId="{99FAFF06-BEF8-4C6F-9AB5-84DFEEC0047E}" type="presParOf" srcId="{F70EE79C-CD80-704A-9DE2-E3699832BC48}" destId="{0152FBFB-78AF-734F-BDBA-C8910FFED9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1BF00-0C83-4964-A9A0-5C8267071608}" type="doc">
      <dgm:prSet loTypeId="urn:microsoft.com/office/officeart/2005/8/layout/default" loCatId="list" qsTypeId="urn:microsoft.com/office/officeart/2005/8/quickstyle/simple3" qsCatId="simple" csTypeId="urn:microsoft.com/office/officeart/2005/8/colors/accent0_3" csCatId="mainScheme" phldr="1"/>
      <dgm:spPr/>
      <dgm:t>
        <a:bodyPr/>
        <a:lstStyle/>
        <a:p>
          <a:endParaRPr lang="en-US"/>
        </a:p>
      </dgm:t>
    </dgm:pt>
    <dgm:pt modelId="{D7624983-123C-4893-92F0-C05735389EF8}">
      <dgm:prSet phldrT="[Text]" custT="1"/>
      <dgm:spPr>
        <a:solidFill>
          <a:schemeClr val="tx1">
            <a:lumMod val="85000"/>
          </a:schemeClr>
        </a:solidFill>
      </dgm:spPr>
      <dgm:t>
        <a:bodyPr/>
        <a:lstStyle/>
        <a:p>
          <a:r>
            <a:rPr lang="en-US" sz="2800" b="0" dirty="0">
              <a:latin typeface="+mn-lt"/>
            </a:rPr>
            <a:t>A Communication System</a:t>
          </a:r>
        </a:p>
      </dgm:t>
    </dgm:pt>
    <dgm:pt modelId="{6C805868-073A-42A0-A7BA-75261F68CD5D}" type="parTrans" cxnId="{F8AD3536-565C-491F-94BE-D83BDA084DF3}">
      <dgm:prSet/>
      <dgm:spPr/>
      <dgm:t>
        <a:bodyPr/>
        <a:lstStyle/>
        <a:p>
          <a:endParaRPr lang="en-US" sz="1600">
            <a:latin typeface="+mn-lt"/>
          </a:endParaRPr>
        </a:p>
      </dgm:t>
    </dgm:pt>
    <dgm:pt modelId="{883831DC-7A85-417C-8EBA-E35E26D534E4}" type="sibTrans" cxnId="{F8AD3536-565C-491F-94BE-D83BDA084DF3}">
      <dgm:prSet/>
      <dgm:spPr/>
      <dgm:t>
        <a:bodyPr/>
        <a:lstStyle/>
        <a:p>
          <a:endParaRPr lang="en-US" sz="1600">
            <a:latin typeface="+mn-lt"/>
          </a:endParaRPr>
        </a:p>
      </dgm:t>
    </dgm:pt>
    <dgm:pt modelId="{C51A8498-4943-49F1-98F7-EF84980094CF}">
      <dgm:prSet phldrT="[Text]" custT="1"/>
      <dgm:spPr>
        <a:solidFill>
          <a:schemeClr val="tx1">
            <a:lumMod val="85000"/>
          </a:schemeClr>
        </a:solidFill>
      </dgm:spPr>
      <dgm:t>
        <a:bodyPr/>
        <a:lstStyle/>
        <a:p>
          <a:r>
            <a:rPr lang="en-US" sz="2800" dirty="0">
              <a:latin typeface="+mn-lt"/>
            </a:rPr>
            <a:t>Core Vocabulary and Fringe Vocabulary</a:t>
          </a:r>
        </a:p>
      </dgm:t>
    </dgm:pt>
    <dgm:pt modelId="{DA5332FC-44B8-478A-991E-C91ACBAF0EB7}" type="parTrans" cxnId="{A0AAB7CD-A0F4-4838-AAFE-AD87A5C8E273}">
      <dgm:prSet/>
      <dgm:spPr/>
      <dgm:t>
        <a:bodyPr/>
        <a:lstStyle/>
        <a:p>
          <a:endParaRPr lang="en-US" sz="1600">
            <a:latin typeface="+mn-lt"/>
          </a:endParaRPr>
        </a:p>
      </dgm:t>
    </dgm:pt>
    <dgm:pt modelId="{A00EC6DB-09DF-4DCC-8181-74B6787BB2CE}" type="sibTrans" cxnId="{A0AAB7CD-A0F4-4838-AAFE-AD87A5C8E273}">
      <dgm:prSet/>
      <dgm:spPr/>
      <dgm:t>
        <a:bodyPr/>
        <a:lstStyle/>
        <a:p>
          <a:endParaRPr lang="en-US" sz="1600">
            <a:latin typeface="+mn-lt"/>
          </a:endParaRPr>
        </a:p>
      </dgm:t>
    </dgm:pt>
    <dgm:pt modelId="{1E596346-3EB8-438E-8CEB-EAF30B889D81}">
      <dgm:prSet phldrT="[Text]" custT="1"/>
      <dgm:spPr>
        <a:solidFill>
          <a:schemeClr val="tx1">
            <a:lumMod val="85000"/>
          </a:schemeClr>
        </a:solidFill>
      </dgm:spPr>
      <dgm:t>
        <a:bodyPr/>
        <a:lstStyle/>
        <a:p>
          <a:r>
            <a:rPr lang="en-US" sz="2800" b="0" dirty="0">
              <a:latin typeface="+mn-lt"/>
            </a:rPr>
            <a:t>Natural Aided Language Stimulation (NALS)/Modeling/Partner Augmented Input </a:t>
          </a:r>
        </a:p>
      </dgm:t>
    </dgm:pt>
    <dgm:pt modelId="{8F8CB4A5-E0F5-4697-AB3C-82983645D3B4}" type="parTrans" cxnId="{831AB88A-B632-411E-B3CC-D80BB1D678AE}">
      <dgm:prSet/>
      <dgm:spPr/>
      <dgm:t>
        <a:bodyPr/>
        <a:lstStyle/>
        <a:p>
          <a:endParaRPr lang="en-US" sz="1600">
            <a:latin typeface="+mn-lt"/>
          </a:endParaRPr>
        </a:p>
      </dgm:t>
    </dgm:pt>
    <dgm:pt modelId="{C6C3639B-AEC8-432A-9E3E-29BF2035EB78}" type="sibTrans" cxnId="{831AB88A-B632-411E-B3CC-D80BB1D678AE}">
      <dgm:prSet/>
      <dgm:spPr/>
      <dgm:t>
        <a:bodyPr/>
        <a:lstStyle/>
        <a:p>
          <a:endParaRPr lang="en-US" sz="1600">
            <a:latin typeface="+mn-lt"/>
          </a:endParaRPr>
        </a:p>
      </dgm:t>
    </dgm:pt>
    <dgm:pt modelId="{4B27B025-FBC7-0C40-82B2-2B5F14B42A2E}">
      <dgm:prSet phldrT="[Text]" custT="1"/>
      <dgm:spPr>
        <a:solidFill>
          <a:schemeClr val="tx1">
            <a:lumMod val="85000"/>
          </a:schemeClr>
        </a:solidFill>
      </dgm:spPr>
      <dgm:t>
        <a:bodyPr/>
        <a:lstStyle/>
        <a:p>
          <a:r>
            <a:rPr lang="en-US" sz="2800" dirty="0">
              <a:latin typeface="+mn-lt"/>
            </a:rPr>
            <a:t>Training of All Providers and Caregivers</a:t>
          </a:r>
        </a:p>
      </dgm:t>
    </dgm:pt>
    <dgm:pt modelId="{526B74FE-A257-4649-B4E1-6DF07D394F11}" type="parTrans" cxnId="{4AAC7E4C-4DFA-0A46-BD05-8543D98E6E05}">
      <dgm:prSet/>
      <dgm:spPr/>
      <dgm:t>
        <a:bodyPr/>
        <a:lstStyle/>
        <a:p>
          <a:endParaRPr lang="en-US"/>
        </a:p>
      </dgm:t>
    </dgm:pt>
    <dgm:pt modelId="{83324CCD-90CF-4849-9025-4BEBC378B1DC}" type="sibTrans" cxnId="{4AAC7E4C-4DFA-0A46-BD05-8543D98E6E05}">
      <dgm:prSet/>
      <dgm:spPr/>
      <dgm:t>
        <a:bodyPr/>
        <a:lstStyle/>
        <a:p>
          <a:endParaRPr lang="en-US"/>
        </a:p>
      </dgm:t>
    </dgm:pt>
    <dgm:pt modelId="{36D812BD-4D75-4E17-922C-6E60054F5C18}" type="pres">
      <dgm:prSet presAssocID="{4D91BF00-0C83-4964-A9A0-5C8267071608}" presName="diagram" presStyleCnt="0">
        <dgm:presLayoutVars>
          <dgm:dir/>
          <dgm:resizeHandles val="exact"/>
        </dgm:presLayoutVars>
      </dgm:prSet>
      <dgm:spPr/>
    </dgm:pt>
    <dgm:pt modelId="{3AE575EA-2711-4BA6-AFFB-D401AD16F3C8}" type="pres">
      <dgm:prSet presAssocID="{D7624983-123C-4893-92F0-C05735389EF8}" presName="node" presStyleLbl="node1" presStyleIdx="0" presStyleCnt="4" custScaleX="115016" custScaleY="130913">
        <dgm:presLayoutVars>
          <dgm:bulletEnabled val="1"/>
        </dgm:presLayoutVars>
      </dgm:prSet>
      <dgm:spPr/>
    </dgm:pt>
    <dgm:pt modelId="{1C8BB400-D395-46CD-AFDB-11853CEC4235}" type="pres">
      <dgm:prSet presAssocID="{883831DC-7A85-417C-8EBA-E35E26D534E4}" presName="sibTrans" presStyleCnt="0"/>
      <dgm:spPr/>
    </dgm:pt>
    <dgm:pt modelId="{560B06BC-FE24-4E33-8C07-44485E562CC9}" type="pres">
      <dgm:prSet presAssocID="{C51A8498-4943-49F1-98F7-EF84980094CF}" presName="node" presStyleLbl="node1" presStyleIdx="1" presStyleCnt="4" custScaleX="92042" custScaleY="126237" custLinFactNeighborX="-3761" custLinFactNeighborY="-4025">
        <dgm:presLayoutVars>
          <dgm:bulletEnabled val="1"/>
        </dgm:presLayoutVars>
      </dgm:prSet>
      <dgm:spPr/>
    </dgm:pt>
    <dgm:pt modelId="{41A94F71-8DF6-4E36-822C-B01CC2B52A91}" type="pres">
      <dgm:prSet presAssocID="{A00EC6DB-09DF-4DCC-8181-74B6787BB2CE}" presName="sibTrans" presStyleCnt="0"/>
      <dgm:spPr/>
    </dgm:pt>
    <dgm:pt modelId="{D158365E-FD9F-9143-BD13-2F74BC25A5B5}" type="pres">
      <dgm:prSet presAssocID="{4B27B025-FBC7-0C40-82B2-2B5F14B42A2E}" presName="node" presStyleLbl="node1" presStyleIdx="2" presStyleCnt="4" custScaleX="92042" custScaleY="126237" custLinFactNeighborX="-3761" custLinFactNeighborY="-4025">
        <dgm:presLayoutVars>
          <dgm:bulletEnabled val="1"/>
        </dgm:presLayoutVars>
      </dgm:prSet>
      <dgm:spPr/>
    </dgm:pt>
    <dgm:pt modelId="{813AA24E-EA6F-C844-B2E6-A7CB6B04D17C}" type="pres">
      <dgm:prSet presAssocID="{83324CCD-90CF-4849-9025-4BEBC378B1DC}" presName="sibTrans" presStyleCnt="0"/>
      <dgm:spPr/>
    </dgm:pt>
    <dgm:pt modelId="{A7BC9348-3AD1-4F3A-AA95-48B594DAA064}" type="pres">
      <dgm:prSet presAssocID="{1E596346-3EB8-438E-8CEB-EAF30B889D81}" presName="node" presStyleLbl="node1" presStyleIdx="3" presStyleCnt="4" custScaleX="168407" custScaleY="130913" custLinFactNeighborX="-6654" custLinFactNeighborY="-4876">
        <dgm:presLayoutVars>
          <dgm:bulletEnabled val="1"/>
        </dgm:presLayoutVars>
      </dgm:prSet>
      <dgm:spPr/>
    </dgm:pt>
  </dgm:ptLst>
  <dgm:cxnLst>
    <dgm:cxn modelId="{F4D51A28-EA9A-4BCD-8608-6598FF9B5C71}" type="presOf" srcId="{C51A8498-4943-49F1-98F7-EF84980094CF}" destId="{560B06BC-FE24-4E33-8C07-44485E562CC9}" srcOrd="0" destOrd="0" presId="urn:microsoft.com/office/officeart/2005/8/layout/default"/>
    <dgm:cxn modelId="{F8AD3536-565C-491F-94BE-D83BDA084DF3}" srcId="{4D91BF00-0C83-4964-A9A0-5C8267071608}" destId="{D7624983-123C-4893-92F0-C05735389EF8}" srcOrd="0" destOrd="0" parTransId="{6C805868-073A-42A0-A7BA-75261F68CD5D}" sibTransId="{883831DC-7A85-417C-8EBA-E35E26D534E4}"/>
    <dgm:cxn modelId="{4AAC7E4C-4DFA-0A46-BD05-8543D98E6E05}" srcId="{4D91BF00-0C83-4964-A9A0-5C8267071608}" destId="{4B27B025-FBC7-0C40-82B2-2B5F14B42A2E}" srcOrd="2" destOrd="0" parTransId="{526B74FE-A257-4649-B4E1-6DF07D394F11}" sibTransId="{83324CCD-90CF-4849-9025-4BEBC378B1DC}"/>
    <dgm:cxn modelId="{44451A53-58D5-4590-B8ED-9243AE862312}" type="presOf" srcId="{D7624983-123C-4893-92F0-C05735389EF8}" destId="{3AE575EA-2711-4BA6-AFFB-D401AD16F3C8}" srcOrd="0" destOrd="0" presId="urn:microsoft.com/office/officeart/2005/8/layout/default"/>
    <dgm:cxn modelId="{822F3761-AAD3-44C2-82BA-C03C4FAC5B7A}" type="presOf" srcId="{4D91BF00-0C83-4964-A9A0-5C8267071608}" destId="{36D812BD-4D75-4E17-922C-6E60054F5C18}" srcOrd="0" destOrd="0" presId="urn:microsoft.com/office/officeart/2005/8/layout/default"/>
    <dgm:cxn modelId="{831AB88A-B632-411E-B3CC-D80BB1D678AE}" srcId="{4D91BF00-0C83-4964-A9A0-5C8267071608}" destId="{1E596346-3EB8-438E-8CEB-EAF30B889D81}" srcOrd="3" destOrd="0" parTransId="{8F8CB4A5-E0F5-4697-AB3C-82983645D3B4}" sibTransId="{C6C3639B-AEC8-432A-9E3E-29BF2035EB78}"/>
    <dgm:cxn modelId="{032333BD-6753-BC43-B40F-979EC0DDEC5B}" type="presOf" srcId="{4B27B025-FBC7-0C40-82B2-2B5F14B42A2E}" destId="{D158365E-FD9F-9143-BD13-2F74BC25A5B5}" srcOrd="0" destOrd="0" presId="urn:microsoft.com/office/officeart/2005/8/layout/default"/>
    <dgm:cxn modelId="{CDFDA0C2-2486-48BB-90B8-996E8AB5735C}" type="presOf" srcId="{1E596346-3EB8-438E-8CEB-EAF30B889D81}" destId="{A7BC9348-3AD1-4F3A-AA95-48B594DAA064}" srcOrd="0" destOrd="0" presId="urn:microsoft.com/office/officeart/2005/8/layout/default"/>
    <dgm:cxn modelId="{A0AAB7CD-A0F4-4838-AAFE-AD87A5C8E273}" srcId="{4D91BF00-0C83-4964-A9A0-5C8267071608}" destId="{C51A8498-4943-49F1-98F7-EF84980094CF}" srcOrd="1" destOrd="0" parTransId="{DA5332FC-44B8-478A-991E-C91ACBAF0EB7}" sibTransId="{A00EC6DB-09DF-4DCC-8181-74B6787BB2CE}"/>
    <dgm:cxn modelId="{7FD7AF92-BC20-42F1-B8BD-8BFF779FD1EA}" type="presParOf" srcId="{36D812BD-4D75-4E17-922C-6E60054F5C18}" destId="{3AE575EA-2711-4BA6-AFFB-D401AD16F3C8}" srcOrd="0" destOrd="0" presId="urn:microsoft.com/office/officeart/2005/8/layout/default"/>
    <dgm:cxn modelId="{0395EB71-5694-489A-A0F5-027B0626DF5C}" type="presParOf" srcId="{36D812BD-4D75-4E17-922C-6E60054F5C18}" destId="{1C8BB400-D395-46CD-AFDB-11853CEC4235}" srcOrd="1" destOrd="0" presId="urn:microsoft.com/office/officeart/2005/8/layout/default"/>
    <dgm:cxn modelId="{9655B959-8AAC-4B15-B92B-CF65C2CFF87B}" type="presParOf" srcId="{36D812BD-4D75-4E17-922C-6E60054F5C18}" destId="{560B06BC-FE24-4E33-8C07-44485E562CC9}" srcOrd="2" destOrd="0" presId="urn:microsoft.com/office/officeart/2005/8/layout/default"/>
    <dgm:cxn modelId="{23DAE123-1F5A-420C-AF36-272F851CF387}" type="presParOf" srcId="{36D812BD-4D75-4E17-922C-6E60054F5C18}" destId="{41A94F71-8DF6-4E36-822C-B01CC2B52A91}" srcOrd="3" destOrd="0" presId="urn:microsoft.com/office/officeart/2005/8/layout/default"/>
    <dgm:cxn modelId="{5C0F809F-9342-2243-BDDE-AE7DEEA3F222}" type="presParOf" srcId="{36D812BD-4D75-4E17-922C-6E60054F5C18}" destId="{D158365E-FD9F-9143-BD13-2F74BC25A5B5}" srcOrd="4" destOrd="0" presId="urn:microsoft.com/office/officeart/2005/8/layout/default"/>
    <dgm:cxn modelId="{94395E8B-CDA9-E241-AE2A-239E391302DA}" type="presParOf" srcId="{36D812BD-4D75-4E17-922C-6E60054F5C18}" destId="{813AA24E-EA6F-C844-B2E6-A7CB6B04D17C}" srcOrd="5" destOrd="0" presId="urn:microsoft.com/office/officeart/2005/8/layout/default"/>
    <dgm:cxn modelId="{96DC4A91-C744-4AB7-94D0-AF480A3F6A82}" type="presParOf" srcId="{36D812BD-4D75-4E17-922C-6E60054F5C18}" destId="{A7BC9348-3AD1-4F3A-AA95-48B594DAA06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7ABD-02C4-3043-81A2-9955FA0DBBBD}">
      <dsp:nvSpPr>
        <dsp:cNvPr id="0" name=""/>
        <dsp:cNvSpPr/>
      </dsp:nvSpPr>
      <dsp:spPr>
        <a:xfrm>
          <a:off x="0" y="0"/>
          <a:ext cx="673564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w="9525" cap="rnd" cmpd="sng" algn="ctr">
          <a:solidFill>
            <a:schemeClr val="accent5">
              <a:shade val="8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7D51283-6E64-1D4F-9E3E-43B465CC5EE3}">
      <dsp:nvSpPr>
        <dsp:cNvPr id="0" name=""/>
        <dsp:cNvSpPr/>
      </dsp:nvSpPr>
      <dsp:spPr>
        <a:xfrm>
          <a:off x="0" y="960"/>
          <a:ext cx="6729069" cy="1335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n-lt"/>
            </a:rPr>
            <a:t>SLP Analysis of Pre-Intentional Behavior, Intentional Behavior, Conventional and Unconventional Communication, Concrete Symbol usage, Abstract Symbol usage, and Language usage throughout the child’s day. </a:t>
          </a:r>
        </a:p>
      </dsp:txBody>
      <dsp:txXfrm>
        <a:off x="0" y="960"/>
        <a:ext cx="6729069" cy="1335178"/>
      </dsp:txXfrm>
    </dsp:sp>
    <dsp:sp modelId="{2CD89138-CBD0-4FD9-8560-F617BEFE71CD}">
      <dsp:nvSpPr>
        <dsp:cNvPr id="0" name=""/>
        <dsp:cNvSpPr/>
      </dsp:nvSpPr>
      <dsp:spPr>
        <a:xfrm>
          <a:off x="0" y="1336138"/>
          <a:ext cx="673564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w="9525" cap="rnd" cmpd="sng" algn="ctr">
          <a:solidFill>
            <a:schemeClr val="accent5">
              <a:shade val="8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16C5D8F-B5A4-4A60-8913-FA7BE8F6893E}">
      <dsp:nvSpPr>
        <dsp:cNvPr id="0" name=""/>
        <dsp:cNvSpPr/>
      </dsp:nvSpPr>
      <dsp:spPr>
        <a:xfrm>
          <a:off x="0" y="1336138"/>
          <a:ext cx="6729069" cy="235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n-lt"/>
            </a:rPr>
            <a:t>Identification of a system that allows the child to do the following: Refuse (express discontent, protest, refuse or reject), Obtain (request a new action, request more action, request more of an object, make choices, request new objects, request absent objects), Social (requests attention, shows affection, greets people, offers/shares, directs attention, polite social forms), and Gain Information (answers yes/no questions, asks questions, names things/people, makes comments).</a:t>
          </a:r>
        </a:p>
        <a:p>
          <a:pPr marL="0" lvl="0" indent="0" algn="l" defTabSz="800100">
            <a:lnSpc>
              <a:spcPct val="90000"/>
            </a:lnSpc>
            <a:spcBef>
              <a:spcPct val="0"/>
            </a:spcBef>
            <a:spcAft>
              <a:spcPct val="35000"/>
            </a:spcAft>
            <a:buNone/>
          </a:pPr>
          <a:endParaRPr lang="en-US" sz="1800" b="0" kern="1200" dirty="0">
            <a:latin typeface="+mn-lt"/>
          </a:endParaRPr>
        </a:p>
      </dsp:txBody>
      <dsp:txXfrm>
        <a:off x="0" y="1336138"/>
        <a:ext cx="6729069" cy="2355440"/>
      </dsp:txXfrm>
    </dsp:sp>
    <dsp:sp modelId="{EA7393C7-A2B8-5A47-BD54-52DEB588BF3F}">
      <dsp:nvSpPr>
        <dsp:cNvPr id="0" name=""/>
        <dsp:cNvSpPr/>
      </dsp:nvSpPr>
      <dsp:spPr>
        <a:xfrm>
          <a:off x="0" y="3691579"/>
          <a:ext cx="673564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w="9525" cap="rnd" cmpd="sng" algn="ctr">
          <a:solidFill>
            <a:schemeClr val="accent5">
              <a:shade val="8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2895A56-6753-3949-AB96-09A178F20A84}">
      <dsp:nvSpPr>
        <dsp:cNvPr id="0" name=""/>
        <dsp:cNvSpPr/>
      </dsp:nvSpPr>
      <dsp:spPr>
        <a:xfrm>
          <a:off x="0" y="3691579"/>
          <a:ext cx="6735647" cy="784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n-lt"/>
            </a:rPr>
            <a:t>Analysis of speech production skills.</a:t>
          </a:r>
        </a:p>
      </dsp:txBody>
      <dsp:txXfrm>
        <a:off x="0" y="3691579"/>
        <a:ext cx="6735647" cy="784088"/>
      </dsp:txXfrm>
    </dsp:sp>
    <dsp:sp modelId="{38572E33-59EB-7746-B96C-486D604F7516}">
      <dsp:nvSpPr>
        <dsp:cNvPr id="0" name=""/>
        <dsp:cNvSpPr/>
      </dsp:nvSpPr>
      <dsp:spPr>
        <a:xfrm>
          <a:off x="0" y="4475667"/>
          <a:ext cx="673564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w="9525" cap="rnd" cmpd="sng" algn="ctr">
          <a:solidFill>
            <a:schemeClr val="accent5">
              <a:shade val="8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B98D19CC-797F-1D48-88DB-694B6A5F705F}">
      <dsp:nvSpPr>
        <dsp:cNvPr id="0" name=""/>
        <dsp:cNvSpPr/>
      </dsp:nvSpPr>
      <dsp:spPr>
        <a:xfrm>
          <a:off x="0" y="4475667"/>
          <a:ext cx="6735647" cy="79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n-lt"/>
            </a:rPr>
            <a:t>Information about the Family’s Schedule, the Family’s Communication Priorities, and Environment. </a:t>
          </a:r>
        </a:p>
      </dsp:txBody>
      <dsp:txXfrm>
        <a:off x="0" y="4475667"/>
        <a:ext cx="6735647" cy="790220"/>
      </dsp:txXfrm>
    </dsp:sp>
    <dsp:sp modelId="{82671EE7-464F-CA46-A744-C0D45DC06854}">
      <dsp:nvSpPr>
        <dsp:cNvPr id="0" name=""/>
        <dsp:cNvSpPr/>
      </dsp:nvSpPr>
      <dsp:spPr>
        <a:xfrm>
          <a:off x="0" y="5265888"/>
          <a:ext cx="6735647" cy="0"/>
        </a:xfrm>
        <a:prstGeom prst="line">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w="9525" cap="rnd" cmpd="sng" algn="ctr">
          <a:solidFill>
            <a:schemeClr val="accent5">
              <a:shade val="80000"/>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29B1910-0D6C-DF44-9C86-6F303DFCA414}">
      <dsp:nvSpPr>
        <dsp:cNvPr id="0" name=""/>
        <dsp:cNvSpPr/>
      </dsp:nvSpPr>
      <dsp:spPr>
        <a:xfrm>
          <a:off x="0" y="5265888"/>
          <a:ext cx="6735647" cy="1044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latin typeface="+mn-lt"/>
            </a:rPr>
            <a:t>Data from other specialists, including a full Augmentative Alternative Communication Assessment if applicable.</a:t>
          </a:r>
        </a:p>
      </dsp:txBody>
      <dsp:txXfrm>
        <a:off x="0" y="5265888"/>
        <a:ext cx="6735647" cy="1044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575EA-2711-4BA6-AFFB-D401AD16F3C8}">
      <dsp:nvSpPr>
        <dsp:cNvPr id="0" name=""/>
        <dsp:cNvSpPr/>
      </dsp:nvSpPr>
      <dsp:spPr>
        <a:xfrm>
          <a:off x="725114" y="1079857"/>
          <a:ext cx="3118701" cy="2129852"/>
        </a:xfrm>
        <a:prstGeom prst="rect">
          <a:avLst/>
        </a:prstGeom>
        <a:solidFill>
          <a:schemeClr val="tx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mn-lt"/>
            </a:rPr>
            <a:t>A Communication System</a:t>
          </a:r>
        </a:p>
      </dsp:txBody>
      <dsp:txXfrm>
        <a:off x="725114" y="1079857"/>
        <a:ext cx="3118701" cy="2129852"/>
      </dsp:txXfrm>
    </dsp:sp>
    <dsp:sp modelId="{560B06BC-FE24-4E33-8C07-44485E562CC9}">
      <dsp:nvSpPr>
        <dsp:cNvPr id="0" name=""/>
        <dsp:cNvSpPr/>
      </dsp:nvSpPr>
      <dsp:spPr>
        <a:xfrm>
          <a:off x="4012988" y="1052411"/>
          <a:ext cx="2495753" cy="2053778"/>
        </a:xfrm>
        <a:prstGeom prst="rect">
          <a:avLst/>
        </a:prstGeom>
        <a:solidFill>
          <a:schemeClr val="tx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Core Vocabulary and Fringe Vocabulary</a:t>
          </a:r>
        </a:p>
      </dsp:txBody>
      <dsp:txXfrm>
        <a:off x="4012988" y="1052411"/>
        <a:ext cx="2495753" cy="2053778"/>
      </dsp:txXfrm>
    </dsp:sp>
    <dsp:sp modelId="{D158365E-FD9F-9143-BD13-2F74BC25A5B5}">
      <dsp:nvSpPr>
        <dsp:cNvPr id="0" name=""/>
        <dsp:cNvSpPr/>
      </dsp:nvSpPr>
      <dsp:spPr>
        <a:xfrm>
          <a:off x="0" y="3453418"/>
          <a:ext cx="2495753" cy="2053778"/>
        </a:xfrm>
        <a:prstGeom prst="rect">
          <a:avLst/>
        </a:prstGeom>
        <a:solidFill>
          <a:schemeClr val="tx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Training of All Providers and Caregivers</a:t>
          </a:r>
        </a:p>
      </dsp:txBody>
      <dsp:txXfrm>
        <a:off x="0" y="3453418"/>
        <a:ext cx="2495753" cy="2053778"/>
      </dsp:txXfrm>
    </dsp:sp>
    <dsp:sp modelId="{A7BC9348-3AD1-4F3A-AA95-48B594DAA064}">
      <dsp:nvSpPr>
        <dsp:cNvPr id="0" name=""/>
        <dsp:cNvSpPr/>
      </dsp:nvSpPr>
      <dsp:spPr>
        <a:xfrm>
          <a:off x="2587736" y="3401535"/>
          <a:ext cx="4566418" cy="2129852"/>
        </a:xfrm>
        <a:prstGeom prst="rect">
          <a:avLst/>
        </a:prstGeom>
        <a:solidFill>
          <a:schemeClr val="tx1">
            <a:lumMod val="8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mn-lt"/>
            </a:rPr>
            <a:t>Natural Aided Language Stimulation (NALS)/Modeling/Partner Augmented Input </a:t>
          </a:r>
        </a:p>
      </dsp:txBody>
      <dsp:txXfrm>
        <a:off x="2587736" y="3401535"/>
        <a:ext cx="4566418" cy="21298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0D4C9-E19F-484A-B729-3200224A11F3}" type="datetimeFigureOut">
              <a:rPr lang="en-US" smtClean="0"/>
              <a:t>10/22/20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9B339-458B-F142-A17D-48868B5B6FF1}" type="slidenum">
              <a:rPr lang="en-US" smtClean="0"/>
              <a:t>‹#›</a:t>
            </a:fld>
            <a:endParaRPr lang="en-US"/>
          </a:p>
        </p:txBody>
      </p:sp>
    </p:spTree>
    <p:extLst>
      <p:ext uri="{BB962C8B-B14F-4D97-AF65-F5344CB8AC3E}">
        <p14:creationId xmlns:p14="http://schemas.microsoft.com/office/powerpoint/2010/main" val="199514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A9B339-458B-F142-A17D-48868B5B6FF1}" type="slidenum">
              <a:rPr lang="en-US" smtClean="0"/>
              <a:t>11</a:t>
            </a:fld>
            <a:endParaRPr lang="en-US"/>
          </a:p>
        </p:txBody>
      </p:sp>
    </p:spTree>
    <p:extLst>
      <p:ext uri="{BB962C8B-B14F-4D97-AF65-F5344CB8AC3E}">
        <p14:creationId xmlns:p14="http://schemas.microsoft.com/office/powerpoint/2010/main" val="85366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A4BBBA-96AD-43BB-9BE3-B83AD271A989}" type="datetimeFigureOut">
              <a:rPr lang="en-US" smtClean="0"/>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312637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4BBBA-96AD-43BB-9BE3-B83AD271A989}" type="datetimeFigureOut">
              <a:rPr lang="en-US" smtClean="0"/>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254943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4BBBA-96AD-43BB-9BE3-B83AD271A989}" type="datetimeFigureOut">
              <a:rPr lang="en-US" smtClean="0"/>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159424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4BBBA-96AD-43BB-9BE3-B83AD271A989}" type="datetimeFigureOut">
              <a:rPr lang="en-US" smtClean="0"/>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AE8-38B2-4AF1-AD22-9306B92F1E17}"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072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A4BBBA-96AD-43BB-9BE3-B83AD271A989}" type="datetimeFigureOut">
              <a:rPr lang="en-US" smtClean="0"/>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75998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A4BBBA-96AD-43BB-9BE3-B83AD271A989}" type="datetimeFigureOut">
              <a:rPr lang="en-US" smtClean="0"/>
              <a:t>10/22/20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1402549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3A4BBBA-96AD-43BB-9BE3-B83AD271A989}" type="datetimeFigureOut">
              <a:rPr lang="en-US" smtClean="0"/>
              <a:t>10/22/20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3088303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4BBBA-96AD-43BB-9BE3-B83AD271A989}" type="datetimeFigureOut">
              <a:rPr lang="en-US" smtClean="0"/>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144595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4BBBA-96AD-43BB-9BE3-B83AD271A989}" type="datetimeFigureOut">
              <a:rPr lang="en-US" smtClean="0"/>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17504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4BBBA-96AD-43BB-9BE3-B83AD271A989}" type="datetimeFigureOut">
              <a:rPr lang="en-US" smtClean="0"/>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370301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4BBBA-96AD-43BB-9BE3-B83AD271A989}" type="datetimeFigureOut">
              <a:rPr lang="en-US" smtClean="0"/>
              <a:t>10/22/20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52738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A4BBBA-96AD-43BB-9BE3-B83AD271A989}" type="datetimeFigureOut">
              <a:rPr lang="en-US" smtClean="0"/>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96027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A4BBBA-96AD-43BB-9BE3-B83AD271A989}" type="datetimeFigureOut">
              <a:rPr lang="en-US" smtClean="0"/>
              <a:t>10/22/20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37889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A4BBBA-96AD-43BB-9BE3-B83AD271A989}" type="datetimeFigureOut">
              <a:rPr lang="en-US" smtClean="0"/>
              <a:t>10/22/20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193731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4BBBA-96AD-43BB-9BE3-B83AD271A989}" type="datetimeFigureOut">
              <a:rPr lang="en-US" smtClean="0"/>
              <a:t>10/22/20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418238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4BBBA-96AD-43BB-9BE3-B83AD271A989}" type="datetimeFigureOut">
              <a:rPr lang="en-US" smtClean="0"/>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356251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4BBBA-96AD-43BB-9BE3-B83AD271A989}" type="datetimeFigureOut">
              <a:rPr lang="en-US" smtClean="0"/>
              <a:t>10/22/20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AE8-38B2-4AF1-AD22-9306B92F1E17}" type="slidenum">
              <a:rPr lang="en-US" smtClean="0"/>
              <a:t>‹#›</a:t>
            </a:fld>
            <a:endParaRPr lang="en-US"/>
          </a:p>
        </p:txBody>
      </p:sp>
    </p:spTree>
    <p:extLst>
      <p:ext uri="{BB962C8B-B14F-4D97-AF65-F5344CB8AC3E}">
        <p14:creationId xmlns:p14="http://schemas.microsoft.com/office/powerpoint/2010/main" val="348540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A4BBBA-96AD-43BB-9BE3-B83AD271A989}" type="datetimeFigureOut">
              <a:rPr lang="en-US" smtClean="0"/>
              <a:t>10/22/20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0CB6AE8-38B2-4AF1-AD22-9306B92F1E17}" type="slidenum">
              <a:rPr lang="en-US" smtClean="0"/>
              <a:t>‹#›</a:t>
            </a:fld>
            <a:endParaRPr lang="en-US"/>
          </a:p>
        </p:txBody>
      </p:sp>
    </p:spTree>
    <p:extLst>
      <p:ext uri="{BB962C8B-B14F-4D97-AF65-F5344CB8AC3E}">
        <p14:creationId xmlns:p14="http://schemas.microsoft.com/office/powerpoint/2010/main" val="1580796288"/>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esley.fontana@spotofmd.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794" y="1988480"/>
            <a:ext cx="10148552" cy="1828801"/>
          </a:xfrm>
        </p:spPr>
        <p:txBody>
          <a:bodyPr>
            <a:noAutofit/>
          </a:bodyPr>
          <a:lstStyle/>
          <a:p>
            <a:r>
              <a:rPr lang="en-US" sz="3200" dirty="0"/>
              <a:t>Building a Communication Plan that is Functional for Children that are Nonverbal or Emergent Verbal</a:t>
            </a:r>
            <a:br>
              <a:rPr lang="en-US" sz="3200" i="1" dirty="0"/>
            </a:br>
            <a:endParaRPr lang="en-US" sz="3200" dirty="0">
              <a:solidFill>
                <a:schemeClr val="tx1"/>
              </a:solidFill>
              <a:effectLst/>
            </a:endParaRPr>
          </a:p>
        </p:txBody>
      </p:sp>
      <p:sp>
        <p:nvSpPr>
          <p:cNvPr id="3" name="Subtitle 2"/>
          <p:cNvSpPr>
            <a:spLocks noGrp="1"/>
          </p:cNvSpPr>
          <p:nvPr>
            <p:ph type="subTitle" idx="1"/>
          </p:nvPr>
        </p:nvSpPr>
        <p:spPr>
          <a:xfrm>
            <a:off x="1370693" y="5015012"/>
            <a:ext cx="9440034" cy="1049867"/>
          </a:xfrm>
        </p:spPr>
        <p:txBody>
          <a:bodyPr>
            <a:normAutofit lnSpcReduction="10000"/>
          </a:bodyPr>
          <a:lstStyle/>
          <a:p>
            <a:r>
              <a:rPr lang="en-US" sz="2800" dirty="0">
                <a:effectLst/>
                <a:latin typeface="+mj-lt"/>
              </a:rPr>
              <a:t>Lesley E. Fontana. M.A., CCC-SLP</a:t>
            </a:r>
          </a:p>
          <a:p>
            <a:r>
              <a:rPr lang="en-US" sz="2800" dirty="0">
                <a:effectLst/>
                <a:latin typeface="+mj-lt"/>
              </a:rPr>
              <a:t>October 21, 2020</a:t>
            </a:r>
          </a:p>
        </p:txBody>
      </p:sp>
    </p:spTree>
    <p:extLst>
      <p:ext uri="{BB962C8B-B14F-4D97-AF65-F5344CB8AC3E}">
        <p14:creationId xmlns:p14="http://schemas.microsoft.com/office/powerpoint/2010/main" val="12367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E1987DB-FFFB-48CA-B43F-3B8A5FAC44DC}"/>
              </a:ext>
            </a:extLst>
          </p:cNvPr>
          <p:cNvGraphicFramePr>
            <a:graphicFrameLocks/>
          </p:cNvGraphicFramePr>
          <p:nvPr>
            <p:extLst>
              <p:ext uri="{D42A27DB-BD31-4B8C-83A1-F6EECF244321}">
                <p14:modId xmlns:p14="http://schemas.microsoft.com/office/powerpoint/2010/main" val="2720158239"/>
              </p:ext>
            </p:extLst>
          </p:nvPr>
        </p:nvGraphicFramePr>
        <p:xfrm>
          <a:off x="4975463" y="422351"/>
          <a:ext cx="6735647" cy="6311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913795" y="0"/>
            <a:ext cx="3706889" cy="6858000"/>
          </a:xfrm>
        </p:spPr>
        <p:txBody>
          <a:bodyPr anchor="ctr">
            <a:normAutofit/>
          </a:bodyPr>
          <a:lstStyle/>
          <a:p>
            <a:r>
              <a:rPr lang="en-US" sz="3200" dirty="0">
                <a:solidFill>
                  <a:schemeClr val="tx1"/>
                </a:solidFill>
                <a:effectLst/>
              </a:rPr>
              <a:t>Infrastructure for the Communication Plan</a:t>
            </a:r>
          </a:p>
        </p:txBody>
      </p:sp>
    </p:spTree>
    <p:extLst>
      <p:ext uri="{BB962C8B-B14F-4D97-AF65-F5344CB8AC3E}">
        <p14:creationId xmlns:p14="http://schemas.microsoft.com/office/powerpoint/2010/main" val="199581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3706889" cy="6858000"/>
          </a:xfrm>
        </p:spPr>
        <p:txBody>
          <a:bodyPr anchor="ctr">
            <a:normAutofit/>
          </a:bodyPr>
          <a:lstStyle/>
          <a:p>
            <a:r>
              <a:rPr lang="en-US" sz="3200" dirty="0">
                <a:solidFill>
                  <a:schemeClr val="tx1"/>
                </a:solidFill>
                <a:effectLst/>
              </a:rPr>
              <a:t>Components of a  communication plan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0191996"/>
              </p:ext>
            </p:extLst>
          </p:nvPr>
        </p:nvGraphicFramePr>
        <p:xfrm>
          <a:off x="4778888" y="90151"/>
          <a:ext cx="7335837" cy="669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814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3706889" cy="6858000"/>
          </a:xfrm>
        </p:spPr>
        <p:txBody>
          <a:bodyPr anchor="ctr">
            <a:normAutofit/>
          </a:bodyPr>
          <a:lstStyle/>
          <a:p>
            <a:r>
              <a:rPr lang="en-US" sz="3200" dirty="0">
                <a:solidFill>
                  <a:schemeClr val="tx1"/>
                </a:solidFill>
                <a:effectLst/>
              </a:rPr>
              <a:t>Training and Implementation of Plan to include:</a:t>
            </a:r>
          </a:p>
        </p:txBody>
      </p:sp>
      <p:sp>
        <p:nvSpPr>
          <p:cNvPr id="3" name="Content Placeholder 2"/>
          <p:cNvSpPr>
            <a:spLocks noGrp="1"/>
          </p:cNvSpPr>
          <p:nvPr>
            <p:ph idx="1"/>
          </p:nvPr>
        </p:nvSpPr>
        <p:spPr>
          <a:xfrm>
            <a:off x="4855633" y="0"/>
            <a:ext cx="6411924" cy="6858000"/>
          </a:xfrm>
        </p:spPr>
        <p:txBody>
          <a:bodyPr anchor="ctr">
            <a:normAutofit/>
          </a:bodyPr>
          <a:lstStyle/>
          <a:p>
            <a:pPr>
              <a:lnSpc>
                <a:spcPct val="100000"/>
              </a:lnSpc>
            </a:pPr>
            <a:endParaRPr lang="en-US" sz="1800" dirty="0">
              <a:solidFill>
                <a:schemeClr val="tx1"/>
              </a:solidFill>
              <a:effectLst/>
            </a:endParaRPr>
          </a:p>
          <a:p>
            <a:pPr>
              <a:lnSpc>
                <a:spcPct val="100000"/>
              </a:lnSpc>
            </a:pPr>
            <a:r>
              <a:rPr lang="en-US" sz="2800" dirty="0">
                <a:solidFill>
                  <a:schemeClr val="tx1"/>
                </a:solidFill>
                <a:effectLst/>
              </a:rPr>
              <a:t>A written plan for implementing system and fading supports (simple prompt hierarchy)</a:t>
            </a:r>
          </a:p>
          <a:p>
            <a:pPr>
              <a:lnSpc>
                <a:spcPct val="100000"/>
              </a:lnSpc>
            </a:pPr>
            <a:r>
              <a:rPr lang="en-US" sz="2800" dirty="0">
                <a:solidFill>
                  <a:schemeClr val="tx1"/>
                </a:solidFill>
                <a:effectLst/>
              </a:rPr>
              <a:t>Written/established in conjunction with SLP/OT and other teaching staff/specialists. </a:t>
            </a:r>
          </a:p>
          <a:p>
            <a:pPr>
              <a:lnSpc>
                <a:spcPct val="100000"/>
              </a:lnSpc>
            </a:pPr>
            <a:r>
              <a:rPr lang="en-US" sz="2800" dirty="0">
                <a:solidFill>
                  <a:schemeClr val="tx1"/>
                </a:solidFill>
                <a:effectLst/>
              </a:rPr>
              <a:t>Disseminated along with meeting for review of plan.</a:t>
            </a:r>
          </a:p>
          <a:p>
            <a:pPr>
              <a:lnSpc>
                <a:spcPct val="100000"/>
              </a:lnSpc>
            </a:pPr>
            <a:r>
              <a:rPr lang="en-US" sz="2800" dirty="0">
                <a:solidFill>
                  <a:schemeClr val="tx1"/>
                </a:solidFill>
                <a:effectLst/>
              </a:rPr>
              <a:t> Monthly communication between the SLP/OT and teaching staff are very important as the plan is implemented.</a:t>
            </a:r>
          </a:p>
          <a:p>
            <a:pPr>
              <a:lnSpc>
                <a:spcPct val="100000"/>
              </a:lnSpc>
            </a:pPr>
            <a:endParaRPr lang="en-US" sz="1800" dirty="0">
              <a:solidFill>
                <a:schemeClr val="tx1"/>
              </a:solidFill>
              <a:effectLst/>
            </a:endParaRPr>
          </a:p>
          <a:p>
            <a:pPr>
              <a:lnSpc>
                <a:spcPct val="100000"/>
              </a:lnSpc>
            </a:pPr>
            <a:endParaRPr lang="en-US" sz="1800" dirty="0">
              <a:solidFill>
                <a:schemeClr val="tx1"/>
              </a:solidFill>
              <a:effectLst/>
            </a:endParaRPr>
          </a:p>
          <a:p>
            <a:pPr>
              <a:lnSpc>
                <a:spcPct val="100000"/>
              </a:lnSpc>
            </a:pPr>
            <a:endParaRPr lang="en-US" sz="1800" dirty="0">
              <a:solidFill>
                <a:schemeClr val="tx1"/>
              </a:solidFill>
              <a:effectLst/>
            </a:endParaRPr>
          </a:p>
          <a:p>
            <a:pPr marL="36900" indent="0">
              <a:buNone/>
            </a:pPr>
            <a:endParaRPr lang="en-US" sz="1800" dirty="0">
              <a:solidFill>
                <a:schemeClr val="tx1"/>
              </a:solidFill>
              <a:effectLst/>
            </a:endParaRPr>
          </a:p>
        </p:txBody>
      </p:sp>
    </p:spTree>
    <p:extLst>
      <p:ext uri="{BB962C8B-B14F-4D97-AF65-F5344CB8AC3E}">
        <p14:creationId xmlns:p14="http://schemas.microsoft.com/office/powerpoint/2010/main" val="154005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BA864-49AF-0D4A-B5DF-9B1240B381CE}"/>
              </a:ext>
            </a:extLst>
          </p:cNvPr>
          <p:cNvSpPr>
            <a:spLocks noGrp="1"/>
          </p:cNvSpPr>
          <p:nvPr>
            <p:ph idx="1"/>
          </p:nvPr>
        </p:nvSpPr>
        <p:spPr>
          <a:xfrm>
            <a:off x="4855633" y="204395"/>
            <a:ext cx="6411924" cy="6196405"/>
          </a:xfrm>
        </p:spPr>
        <p:txBody>
          <a:bodyPr>
            <a:normAutofit fontScale="92500" lnSpcReduction="10000"/>
          </a:bodyPr>
          <a:lstStyle/>
          <a:p>
            <a:r>
              <a:rPr lang="en-US" sz="3000" dirty="0">
                <a:solidFill>
                  <a:schemeClr val="tx1"/>
                </a:solidFill>
                <a:effectLst/>
              </a:rPr>
              <a:t>Training should include: MODELING for family/staff on how to use the system with the child (best if in person, video can supplement).</a:t>
            </a:r>
          </a:p>
          <a:p>
            <a:r>
              <a:rPr lang="en-US" sz="3000" dirty="0">
                <a:solidFill>
                  <a:schemeClr val="tx1"/>
                </a:solidFill>
                <a:effectLst/>
              </a:rPr>
              <a:t> OBSERVING family/staff on how to use the system and providing feedback (can be in-person observation or videos or teletherapy).</a:t>
            </a:r>
          </a:p>
          <a:p>
            <a:r>
              <a:rPr lang="en-US" sz="3000" dirty="0">
                <a:solidFill>
                  <a:schemeClr val="tx1"/>
                </a:solidFill>
                <a:effectLst/>
              </a:rPr>
              <a:t>SLP can provide activities with specific vocabulary targets, using vocabulary in multiple ways.</a:t>
            </a:r>
          </a:p>
          <a:p>
            <a:r>
              <a:rPr lang="en-US" sz="3000" dirty="0">
                <a:solidFill>
                  <a:schemeClr val="tx1"/>
                </a:solidFill>
                <a:effectLst/>
              </a:rPr>
              <a:t>Top-down Bottom-Up Feedback loop.</a:t>
            </a:r>
          </a:p>
          <a:p>
            <a:r>
              <a:rPr lang="en-US" sz="3000" dirty="0">
                <a:effectLst/>
              </a:rPr>
              <a:t>Eight-Step Instructional Model (Baud and </a:t>
            </a:r>
            <a:r>
              <a:rPr lang="en-US" sz="3000" dirty="0" err="1">
                <a:effectLst/>
              </a:rPr>
              <a:t>Senner</a:t>
            </a:r>
            <a:r>
              <a:rPr lang="en-US" sz="3000" dirty="0">
                <a:effectLst/>
              </a:rPr>
              <a:t>, 2016) </a:t>
            </a:r>
          </a:p>
          <a:p>
            <a:endParaRPr lang="en-US" dirty="0">
              <a:solidFill>
                <a:schemeClr val="tx1"/>
              </a:solidFill>
              <a:effectLst/>
            </a:endParaRPr>
          </a:p>
          <a:p>
            <a:endParaRPr lang="en-US" dirty="0">
              <a:solidFill>
                <a:schemeClr val="tx1"/>
              </a:solidFill>
              <a:effectLst/>
            </a:endParaRPr>
          </a:p>
          <a:p>
            <a:endParaRPr lang="en-US" dirty="0">
              <a:solidFill>
                <a:schemeClr val="tx1"/>
              </a:solidFill>
              <a:effectLst/>
            </a:endParaRPr>
          </a:p>
          <a:p>
            <a:endParaRPr lang="en-US" dirty="0"/>
          </a:p>
        </p:txBody>
      </p:sp>
      <p:sp>
        <p:nvSpPr>
          <p:cNvPr id="4" name="Text Placeholder 3">
            <a:extLst>
              <a:ext uri="{FF2B5EF4-FFF2-40B4-BE49-F238E27FC236}">
                <a16:creationId xmlns:a16="http://schemas.microsoft.com/office/drawing/2014/main" id="{6A06C3AA-C202-2548-97D1-2E71C68C58D5}"/>
              </a:ext>
            </a:extLst>
          </p:cNvPr>
          <p:cNvSpPr>
            <a:spLocks noGrp="1"/>
          </p:cNvSpPr>
          <p:nvPr>
            <p:ph type="body" sz="half" idx="2"/>
          </p:nvPr>
        </p:nvSpPr>
        <p:spPr>
          <a:xfrm>
            <a:off x="913795" y="753036"/>
            <a:ext cx="3706889" cy="5038164"/>
          </a:xfrm>
        </p:spPr>
        <p:txBody>
          <a:bodyPr>
            <a:normAutofit/>
          </a:bodyPr>
          <a:lstStyle/>
          <a:p>
            <a:r>
              <a:rPr lang="en-US" b="1" dirty="0" err="1"/>
              <a:t>ParaEducators</a:t>
            </a:r>
            <a:r>
              <a:rPr lang="en-US" b="1" dirty="0"/>
              <a:t>: </a:t>
            </a:r>
            <a:r>
              <a:rPr lang="en-US" dirty="0"/>
              <a:t>Trained in prompt fading, how to provide multiple opportunities for targets across variety of tasks, trained in NALS, trained in concepts of vocabulary being targeted.</a:t>
            </a:r>
          </a:p>
          <a:p>
            <a:r>
              <a:rPr lang="en-US" b="1" dirty="0"/>
              <a:t>Special Education Teacher: </a:t>
            </a:r>
            <a:r>
              <a:rPr lang="en-US" dirty="0"/>
              <a:t>Trained as the Lead to collaborate with SLP on functional vocabulary. Works to give feedback to the SLP and assists with paraeducators.</a:t>
            </a:r>
          </a:p>
          <a:p>
            <a:r>
              <a:rPr lang="en-US" b="1" dirty="0"/>
              <a:t>Caregivers (Parents, Nannies, Grandparents, etc.)</a:t>
            </a:r>
            <a:r>
              <a:rPr lang="en-US" dirty="0"/>
              <a:t>: Trained in prompt fading, how to provide multiple opportunities for targets across variety of tasks, trained in NALS, trained in concepts of vocabulary being targeted.</a:t>
            </a:r>
          </a:p>
          <a:p>
            <a:endParaRPr lang="en-US" dirty="0"/>
          </a:p>
        </p:txBody>
      </p:sp>
    </p:spTree>
    <p:extLst>
      <p:ext uri="{BB962C8B-B14F-4D97-AF65-F5344CB8AC3E}">
        <p14:creationId xmlns:p14="http://schemas.microsoft.com/office/powerpoint/2010/main" val="273154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29ED-6C89-7040-B116-C3280BA6EF26}"/>
              </a:ext>
            </a:extLst>
          </p:cNvPr>
          <p:cNvSpPr>
            <a:spLocks noGrp="1"/>
          </p:cNvSpPr>
          <p:nvPr>
            <p:ph type="ctrTitle"/>
          </p:nvPr>
        </p:nvSpPr>
        <p:spPr>
          <a:xfrm>
            <a:off x="1370693" y="774552"/>
            <a:ext cx="9440034" cy="3550022"/>
          </a:xfrm>
        </p:spPr>
        <p:txBody>
          <a:bodyPr>
            <a:noAutofit/>
          </a:bodyPr>
          <a:lstStyle/>
          <a:p>
            <a:r>
              <a:rPr lang="en-US" sz="2800" i="1" dirty="0"/>
              <a:t>“To become a proficient user of an augmentative communication system, the child must undergo a substantial portion of his/her training within the many environments in which he/she is expected to communicate. Furthermore, to achieve mastery, the child must be inundated with seeing the system being used frequently,  interactively and generatively. In short, to maximize acquisition, augmentative communication training is best conducted with an immersion approach. ”</a:t>
            </a:r>
          </a:p>
        </p:txBody>
      </p:sp>
      <p:sp>
        <p:nvSpPr>
          <p:cNvPr id="3" name="Subtitle 2">
            <a:extLst>
              <a:ext uri="{FF2B5EF4-FFF2-40B4-BE49-F238E27FC236}">
                <a16:creationId xmlns:a16="http://schemas.microsoft.com/office/drawing/2014/main" id="{2F58BFF4-01C5-DC4F-8749-B485D26677F5}"/>
              </a:ext>
            </a:extLst>
          </p:cNvPr>
          <p:cNvSpPr>
            <a:spLocks noGrp="1"/>
          </p:cNvSpPr>
          <p:nvPr>
            <p:ph type="subTitle" idx="1"/>
          </p:nvPr>
        </p:nvSpPr>
        <p:spPr>
          <a:xfrm>
            <a:off x="1370693" y="4324573"/>
            <a:ext cx="9440034" cy="957431"/>
          </a:xfrm>
        </p:spPr>
        <p:txBody>
          <a:bodyPr/>
          <a:lstStyle/>
          <a:p>
            <a:r>
              <a:rPr lang="en-US" dirty="0"/>
              <a:t>Learning AAC- </a:t>
            </a:r>
            <a:r>
              <a:rPr lang="en-US" dirty="0" err="1"/>
              <a:t>Goossens</a:t>
            </a:r>
            <a:r>
              <a:rPr lang="en-US" dirty="0"/>
              <a:t>’ (2000)</a:t>
            </a:r>
          </a:p>
        </p:txBody>
      </p:sp>
    </p:spTree>
    <p:extLst>
      <p:ext uri="{BB962C8B-B14F-4D97-AF65-F5344CB8AC3E}">
        <p14:creationId xmlns:p14="http://schemas.microsoft.com/office/powerpoint/2010/main" val="358956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7CE920-7C7C-2440-9C46-4473AB2FDF74}"/>
              </a:ext>
            </a:extLst>
          </p:cNvPr>
          <p:cNvSpPr/>
          <p:nvPr/>
        </p:nvSpPr>
        <p:spPr>
          <a:xfrm>
            <a:off x="2183802" y="623944"/>
            <a:ext cx="6960198" cy="2677656"/>
          </a:xfrm>
          <a:prstGeom prst="rect">
            <a:avLst/>
          </a:prstGeom>
        </p:spPr>
        <p:txBody>
          <a:bodyPr wrap="square">
            <a:spAutoFit/>
          </a:bodyPr>
          <a:lstStyle/>
          <a:p>
            <a:r>
              <a:rPr lang="en-US" sz="2800" dirty="0"/>
              <a:t>If a SLP or an AAC Specialist (often a SLP or OT) or Primary Provider (a Special Education Teacher, etc.) has not initiated a plan to assist with generalizing skills across settings, a parent should request help in this area. </a:t>
            </a:r>
          </a:p>
        </p:txBody>
      </p:sp>
    </p:spTree>
    <p:extLst>
      <p:ext uri="{BB962C8B-B14F-4D97-AF65-F5344CB8AC3E}">
        <p14:creationId xmlns:p14="http://schemas.microsoft.com/office/powerpoint/2010/main" val="275414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1A474-CFCF-5544-9885-F147FCBBE4EB}"/>
              </a:ext>
            </a:extLst>
          </p:cNvPr>
          <p:cNvSpPr>
            <a:spLocks noGrp="1"/>
          </p:cNvSpPr>
          <p:nvPr>
            <p:ph idx="1"/>
          </p:nvPr>
        </p:nvSpPr>
        <p:spPr>
          <a:xfrm>
            <a:off x="913795" y="1398493"/>
            <a:ext cx="10353762" cy="5335793"/>
          </a:xfrm>
        </p:spPr>
        <p:txBody>
          <a:bodyPr>
            <a:normAutofit/>
          </a:bodyPr>
          <a:lstStyle/>
          <a:p>
            <a:r>
              <a:rPr lang="en-US" dirty="0"/>
              <a:t>“Given that my child is nonverbal or minimally verbal and struggling with communication, I would like these components added to the IEP as a functional evidence-based approach…”</a:t>
            </a:r>
          </a:p>
          <a:p>
            <a:r>
              <a:rPr lang="en-US" dirty="0"/>
              <a:t>A written plan for targeted vocabulary and how to do it with activities that span across settings could be added to the IEP in Supplementary Aids and Service and Assistive Technology: Use of Communication System, Model naturally occurring and authentic language on device to teach new vocabulary and language, Encourage and capitalize on verbal/vocal communication when student is willing to initiate words, Use of prompt hierarchy. </a:t>
            </a:r>
          </a:p>
          <a:p>
            <a:r>
              <a:rPr lang="en-US" dirty="0"/>
              <a:t>Example: “Clarify the location and manner in which Supplementary Aids, Services, Program Modifications, and Supports to or on behalf of the student will be provided: Indirect AT services will be provided to include, but are not limited to: repair/replace/updated equipment and software as needed; training for student, staff, and family; ongoing collaboration to support implementation throughout the school day and monitoring student use, parent will be provided with written targeted vocabulary and practice activities.</a:t>
            </a:r>
          </a:p>
          <a:p>
            <a:endParaRPr lang="en-US" dirty="0"/>
          </a:p>
        </p:txBody>
      </p:sp>
      <p:sp>
        <p:nvSpPr>
          <p:cNvPr id="4" name="TextBox 3">
            <a:extLst>
              <a:ext uri="{FF2B5EF4-FFF2-40B4-BE49-F238E27FC236}">
                <a16:creationId xmlns:a16="http://schemas.microsoft.com/office/drawing/2014/main" id="{5F4DDB69-C674-7D47-9086-72A77D200E6B}"/>
              </a:ext>
            </a:extLst>
          </p:cNvPr>
          <p:cNvSpPr txBox="1"/>
          <p:nvPr/>
        </p:nvSpPr>
        <p:spPr>
          <a:xfrm>
            <a:off x="1032734" y="322729"/>
            <a:ext cx="10015370" cy="1077218"/>
          </a:xfrm>
          <a:prstGeom prst="rect">
            <a:avLst/>
          </a:prstGeom>
          <a:noFill/>
        </p:spPr>
        <p:txBody>
          <a:bodyPr wrap="square" rtlCol="0">
            <a:spAutoFit/>
          </a:bodyPr>
          <a:lstStyle/>
          <a:p>
            <a:pPr algn="ctr"/>
            <a:r>
              <a:rPr lang="en-US" sz="3200" dirty="0"/>
              <a:t>Suggestions for Adding Communication Plan Components to a Legal Document (IEP)</a:t>
            </a:r>
          </a:p>
        </p:txBody>
      </p:sp>
    </p:spTree>
    <p:extLst>
      <p:ext uri="{BB962C8B-B14F-4D97-AF65-F5344CB8AC3E}">
        <p14:creationId xmlns:p14="http://schemas.microsoft.com/office/powerpoint/2010/main" val="14071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3706889" cy="6858000"/>
          </a:xfrm>
        </p:spPr>
        <p:txBody>
          <a:bodyPr anchor="ctr">
            <a:normAutofit/>
          </a:bodyPr>
          <a:lstStyle/>
          <a:p>
            <a:r>
              <a:rPr lang="en-US" sz="3200" dirty="0">
                <a:solidFill>
                  <a:schemeClr val="tx1"/>
                </a:solidFill>
                <a:effectLst/>
              </a:rPr>
              <a:t>Ensuring Generalization</a:t>
            </a:r>
          </a:p>
        </p:txBody>
      </p:sp>
      <p:sp>
        <p:nvSpPr>
          <p:cNvPr id="3" name="Content Placeholder 2"/>
          <p:cNvSpPr>
            <a:spLocks noGrp="1"/>
          </p:cNvSpPr>
          <p:nvPr>
            <p:ph idx="1"/>
          </p:nvPr>
        </p:nvSpPr>
        <p:spPr>
          <a:xfrm>
            <a:off x="4855633" y="0"/>
            <a:ext cx="6411924" cy="6858000"/>
          </a:xfrm>
        </p:spPr>
        <p:txBody>
          <a:bodyPr anchor="ctr">
            <a:normAutofit/>
          </a:bodyPr>
          <a:lstStyle/>
          <a:p>
            <a:pPr>
              <a:lnSpc>
                <a:spcPct val="100000"/>
              </a:lnSpc>
            </a:pPr>
            <a:endParaRPr lang="en-US" sz="1800" dirty="0">
              <a:solidFill>
                <a:schemeClr val="tx1"/>
              </a:solidFill>
              <a:effectLst/>
            </a:endParaRPr>
          </a:p>
          <a:p>
            <a:pPr>
              <a:lnSpc>
                <a:spcPct val="100000"/>
              </a:lnSpc>
            </a:pPr>
            <a:r>
              <a:rPr lang="en-US" sz="2800" dirty="0">
                <a:solidFill>
                  <a:schemeClr val="tx1"/>
                </a:solidFill>
                <a:effectLst/>
              </a:rPr>
              <a:t>Activities of Daily Living! </a:t>
            </a:r>
          </a:p>
          <a:p>
            <a:pPr>
              <a:lnSpc>
                <a:spcPct val="100000"/>
              </a:lnSpc>
            </a:pPr>
            <a:r>
              <a:rPr lang="en-US" sz="2800" dirty="0">
                <a:solidFill>
                  <a:schemeClr val="tx1"/>
                </a:solidFill>
                <a:effectLst/>
              </a:rPr>
              <a:t>The most effective way to establish a communication plan is not to make all day feel like therapy or pick 30 minutes to “focus on speech”, but to take the system and start living with it. </a:t>
            </a:r>
          </a:p>
          <a:p>
            <a:pPr>
              <a:lnSpc>
                <a:spcPct val="100000"/>
              </a:lnSpc>
            </a:pPr>
            <a:r>
              <a:rPr lang="en-US" sz="2800" dirty="0">
                <a:solidFill>
                  <a:schemeClr val="tx1"/>
                </a:solidFill>
                <a:effectLst/>
              </a:rPr>
              <a:t>Pick what is most motivating to your child and start there! It can appear to be non-functional, but give it communicative intent, add in taking turns, follow their lead, and use the new system to start the action. </a:t>
            </a:r>
          </a:p>
        </p:txBody>
      </p:sp>
    </p:spTree>
    <p:extLst>
      <p:ext uri="{BB962C8B-B14F-4D97-AF65-F5344CB8AC3E}">
        <p14:creationId xmlns:p14="http://schemas.microsoft.com/office/powerpoint/2010/main" val="264069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8CC341B3-D581-CF4E-B18A-818666016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862" y="0"/>
            <a:ext cx="9490275" cy="6858000"/>
          </a:xfrm>
          <a:prstGeom prst="rect">
            <a:avLst/>
          </a:prstGeom>
        </p:spPr>
      </p:pic>
    </p:spTree>
    <p:extLst>
      <p:ext uri="{BB962C8B-B14F-4D97-AF65-F5344CB8AC3E}">
        <p14:creationId xmlns:p14="http://schemas.microsoft.com/office/powerpoint/2010/main" val="38695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B9C5BEA3-D921-5641-A79B-0E75A593C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862" y="0"/>
            <a:ext cx="9490275" cy="6858000"/>
          </a:xfrm>
          <a:prstGeom prst="rect">
            <a:avLst/>
          </a:prstGeom>
        </p:spPr>
      </p:pic>
    </p:spTree>
    <p:extLst>
      <p:ext uri="{BB962C8B-B14F-4D97-AF65-F5344CB8AC3E}">
        <p14:creationId xmlns:p14="http://schemas.microsoft.com/office/powerpoint/2010/main" val="117636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096-9A04-044E-A862-A164475C4BB2}"/>
              </a:ext>
            </a:extLst>
          </p:cNvPr>
          <p:cNvSpPr>
            <a:spLocks noGrp="1"/>
          </p:cNvSpPr>
          <p:nvPr>
            <p:ph type="title"/>
          </p:nvPr>
        </p:nvSpPr>
        <p:spPr/>
        <p:txBody>
          <a:bodyPr>
            <a:normAutofit/>
          </a:bodyPr>
          <a:lstStyle/>
          <a:p>
            <a:r>
              <a:rPr lang="en-US" sz="3200" dirty="0"/>
              <a:t>Topic</a:t>
            </a:r>
          </a:p>
        </p:txBody>
      </p:sp>
      <p:sp>
        <p:nvSpPr>
          <p:cNvPr id="3" name="Content Placeholder 2">
            <a:extLst>
              <a:ext uri="{FF2B5EF4-FFF2-40B4-BE49-F238E27FC236}">
                <a16:creationId xmlns:a16="http://schemas.microsoft.com/office/drawing/2014/main" id="{9E72B74D-3879-4644-9892-FA818E9C8B1E}"/>
              </a:ext>
            </a:extLst>
          </p:cNvPr>
          <p:cNvSpPr>
            <a:spLocks noGrp="1"/>
          </p:cNvSpPr>
          <p:nvPr>
            <p:ph idx="1"/>
          </p:nvPr>
        </p:nvSpPr>
        <p:spPr/>
        <p:txBody>
          <a:bodyPr/>
          <a:lstStyle/>
          <a:p>
            <a:r>
              <a:rPr lang="en-US" sz="2800" dirty="0"/>
              <a:t>Development of a quality communication plan that is functional with ways to foster collaboration from multiple parties.</a:t>
            </a:r>
          </a:p>
          <a:p>
            <a:endParaRPr lang="en-US" dirty="0"/>
          </a:p>
          <a:p>
            <a:endParaRPr lang="en-US" dirty="0"/>
          </a:p>
        </p:txBody>
      </p:sp>
    </p:spTree>
    <p:extLst>
      <p:ext uri="{BB962C8B-B14F-4D97-AF65-F5344CB8AC3E}">
        <p14:creationId xmlns:p14="http://schemas.microsoft.com/office/powerpoint/2010/main" val="472530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3706889" cy="6858000"/>
          </a:xfrm>
        </p:spPr>
        <p:txBody>
          <a:bodyPr anchor="ctr">
            <a:normAutofit/>
          </a:bodyPr>
          <a:lstStyle/>
          <a:p>
            <a:r>
              <a:rPr lang="en-US" sz="3200" b="1" dirty="0">
                <a:solidFill>
                  <a:schemeClr val="tx1"/>
                </a:solidFill>
                <a:effectLst/>
              </a:rPr>
              <a:t>Final Thoughts</a:t>
            </a:r>
          </a:p>
        </p:txBody>
      </p:sp>
      <p:sp>
        <p:nvSpPr>
          <p:cNvPr id="3" name="Content Placeholder 2"/>
          <p:cNvSpPr>
            <a:spLocks noGrp="1"/>
          </p:cNvSpPr>
          <p:nvPr>
            <p:ph idx="1"/>
          </p:nvPr>
        </p:nvSpPr>
        <p:spPr>
          <a:xfrm>
            <a:off x="4855633" y="0"/>
            <a:ext cx="6411924" cy="6858000"/>
          </a:xfrm>
        </p:spPr>
        <p:txBody>
          <a:bodyPr anchor="ctr">
            <a:normAutofit fontScale="85000" lnSpcReduction="10000"/>
          </a:bodyPr>
          <a:lstStyle/>
          <a:p>
            <a:endParaRPr lang="en-US" sz="1800" dirty="0">
              <a:solidFill>
                <a:schemeClr val="tx1"/>
              </a:solidFill>
              <a:effectLst/>
            </a:endParaRPr>
          </a:p>
          <a:p>
            <a:r>
              <a:rPr lang="en-US" sz="2800" dirty="0">
                <a:solidFill>
                  <a:schemeClr val="tx1"/>
                </a:solidFill>
                <a:effectLst/>
              </a:rPr>
              <a:t>Each specialist brings a unique set of skills necessary to implement a communication plan that is both functional and effective. </a:t>
            </a:r>
          </a:p>
          <a:p>
            <a:endParaRPr lang="en-US" sz="2800" dirty="0">
              <a:solidFill>
                <a:schemeClr val="tx1"/>
              </a:solidFill>
              <a:effectLst/>
            </a:endParaRPr>
          </a:p>
          <a:p>
            <a:r>
              <a:rPr lang="en-US" sz="2800" dirty="0">
                <a:solidFill>
                  <a:schemeClr val="tx1"/>
                </a:solidFill>
                <a:effectLst/>
              </a:rPr>
              <a:t>The role of the Speech-Language Pathologist is to determine what mode/method of functional communication is most appropriate for an individual and establish appropriate expectations regarding speech and language development.</a:t>
            </a:r>
          </a:p>
          <a:p>
            <a:endParaRPr lang="en-US" sz="2800" dirty="0">
              <a:solidFill>
                <a:schemeClr val="tx1"/>
              </a:solidFill>
              <a:effectLst/>
            </a:endParaRPr>
          </a:p>
          <a:p>
            <a:r>
              <a:rPr lang="en-US" sz="2800" dirty="0">
                <a:solidFill>
                  <a:schemeClr val="tx1"/>
                </a:solidFill>
                <a:effectLst/>
              </a:rPr>
              <a:t>I know this was very basic so if you have any questions, please write to my email at </a:t>
            </a:r>
            <a:r>
              <a:rPr lang="en-US" sz="2800" dirty="0">
                <a:solidFill>
                  <a:schemeClr val="tx1"/>
                </a:solidFill>
                <a:effectLst/>
                <a:hlinkClick r:id="rId2"/>
              </a:rPr>
              <a:t>Lesley.fontana@spotofmd.com</a:t>
            </a:r>
            <a:r>
              <a:rPr lang="en-US" sz="2800" dirty="0">
                <a:solidFill>
                  <a:schemeClr val="tx1"/>
                </a:solidFill>
                <a:effectLst/>
              </a:rPr>
              <a:t>. </a:t>
            </a:r>
          </a:p>
          <a:p>
            <a:endParaRPr lang="en-US" sz="2800" dirty="0">
              <a:solidFill>
                <a:schemeClr val="tx1"/>
              </a:solidFill>
              <a:effectLst/>
            </a:endParaRPr>
          </a:p>
          <a:p>
            <a:r>
              <a:rPr lang="en-US" sz="2800" dirty="0">
                <a:solidFill>
                  <a:schemeClr val="tx1"/>
                </a:solidFill>
                <a:effectLst/>
              </a:rPr>
              <a:t>Thank you so much!</a:t>
            </a:r>
          </a:p>
          <a:p>
            <a:endParaRPr lang="en-US" sz="1800" dirty="0">
              <a:solidFill>
                <a:schemeClr val="tx1"/>
              </a:solidFill>
              <a:effectLst/>
            </a:endParaRPr>
          </a:p>
        </p:txBody>
      </p:sp>
    </p:spTree>
    <p:extLst>
      <p:ext uri="{BB962C8B-B14F-4D97-AF65-F5344CB8AC3E}">
        <p14:creationId xmlns:p14="http://schemas.microsoft.com/office/powerpoint/2010/main" val="150243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82D0-6275-FB4A-B576-6328B2639BEC}"/>
              </a:ext>
            </a:extLst>
          </p:cNvPr>
          <p:cNvSpPr>
            <a:spLocks noGrp="1"/>
          </p:cNvSpPr>
          <p:nvPr>
            <p:ph type="title"/>
          </p:nvPr>
        </p:nvSpPr>
        <p:spPr/>
        <p:txBody>
          <a:bodyPr>
            <a:normAutofit/>
          </a:bodyPr>
          <a:lstStyle/>
          <a:p>
            <a:r>
              <a:rPr lang="en-US" sz="3200" dirty="0"/>
              <a:t>Questions from Concerned Parents</a:t>
            </a:r>
          </a:p>
        </p:txBody>
      </p:sp>
      <p:sp>
        <p:nvSpPr>
          <p:cNvPr id="3" name="Content Placeholder 2">
            <a:extLst>
              <a:ext uri="{FF2B5EF4-FFF2-40B4-BE49-F238E27FC236}">
                <a16:creationId xmlns:a16="http://schemas.microsoft.com/office/drawing/2014/main" id="{24C7E213-31D0-4F41-8938-5E29DFB2BD61}"/>
              </a:ext>
            </a:extLst>
          </p:cNvPr>
          <p:cNvSpPr>
            <a:spLocks noGrp="1"/>
          </p:cNvSpPr>
          <p:nvPr>
            <p:ph idx="1"/>
          </p:nvPr>
        </p:nvSpPr>
        <p:spPr/>
        <p:txBody>
          <a:bodyPr/>
          <a:lstStyle/>
          <a:p>
            <a:r>
              <a:rPr lang="en-US" sz="2800" dirty="0"/>
              <a:t>Who initiates a communication plan? Who creates a communication plan? What is its purpose? What are the components? When does a parent ask for one? How does one know whether their child could benefit from a communication plan that is functional?</a:t>
            </a:r>
          </a:p>
          <a:p>
            <a:endParaRPr lang="en-US" dirty="0"/>
          </a:p>
        </p:txBody>
      </p:sp>
    </p:spTree>
    <p:extLst>
      <p:ext uri="{BB962C8B-B14F-4D97-AF65-F5344CB8AC3E}">
        <p14:creationId xmlns:p14="http://schemas.microsoft.com/office/powerpoint/2010/main" val="184038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08D8-2E23-7443-8140-1CE25CFD9E94}"/>
              </a:ext>
            </a:extLst>
          </p:cNvPr>
          <p:cNvSpPr>
            <a:spLocks noGrp="1"/>
          </p:cNvSpPr>
          <p:nvPr>
            <p:ph type="title"/>
          </p:nvPr>
        </p:nvSpPr>
        <p:spPr/>
        <p:txBody>
          <a:bodyPr>
            <a:normAutofit/>
          </a:bodyPr>
          <a:lstStyle/>
          <a:p>
            <a:r>
              <a:rPr lang="en-US" sz="3200" dirty="0"/>
              <a:t>A Functional Communication Plan : What is it?</a:t>
            </a:r>
          </a:p>
        </p:txBody>
      </p:sp>
      <p:sp>
        <p:nvSpPr>
          <p:cNvPr id="3" name="Content Placeholder 2">
            <a:extLst>
              <a:ext uri="{FF2B5EF4-FFF2-40B4-BE49-F238E27FC236}">
                <a16:creationId xmlns:a16="http://schemas.microsoft.com/office/drawing/2014/main" id="{887153B4-8AD2-8F43-A5C3-714F6E42577C}"/>
              </a:ext>
            </a:extLst>
          </p:cNvPr>
          <p:cNvSpPr>
            <a:spLocks noGrp="1"/>
          </p:cNvSpPr>
          <p:nvPr>
            <p:ph idx="1"/>
          </p:nvPr>
        </p:nvSpPr>
        <p:spPr>
          <a:xfrm>
            <a:off x="913795" y="1732449"/>
            <a:ext cx="10353762" cy="4883504"/>
          </a:xfrm>
        </p:spPr>
        <p:txBody>
          <a:bodyPr>
            <a:noAutofit/>
          </a:bodyPr>
          <a:lstStyle/>
          <a:p>
            <a:r>
              <a:rPr lang="en-US" sz="2800" dirty="0"/>
              <a:t>Not a formal term nor a legal document.  This is best practice in programming for a child with limited communication skills.</a:t>
            </a:r>
          </a:p>
          <a:p>
            <a:r>
              <a:rPr lang="en-US" sz="2800" dirty="0"/>
              <a:t>A Plan that crosses settings (school, home, community). </a:t>
            </a:r>
          </a:p>
          <a:p>
            <a:r>
              <a:rPr lang="en-US" sz="2800" dirty="0"/>
              <a:t>A Plan that requires an interdisciplinary collaborative model</a:t>
            </a:r>
          </a:p>
          <a:p>
            <a:r>
              <a:rPr lang="en-US" sz="2800" dirty="0"/>
              <a:t>A Plan that is functional and naturalistic. </a:t>
            </a:r>
          </a:p>
          <a:p>
            <a:r>
              <a:rPr lang="en-US" sz="2800" dirty="0"/>
              <a:t>A Plan that allows for practice throughout the day.</a:t>
            </a:r>
          </a:p>
          <a:p>
            <a:r>
              <a:rPr lang="en-US" sz="2800" dirty="0"/>
              <a:t>A Plan that is measurable and requires consistent progress monitoring.</a:t>
            </a:r>
          </a:p>
          <a:p>
            <a:r>
              <a:rPr lang="en-US" sz="2800" dirty="0"/>
              <a:t>A Plan that is changed over time as the child masters their goals. </a:t>
            </a:r>
          </a:p>
        </p:txBody>
      </p:sp>
    </p:spTree>
    <p:extLst>
      <p:ext uri="{BB962C8B-B14F-4D97-AF65-F5344CB8AC3E}">
        <p14:creationId xmlns:p14="http://schemas.microsoft.com/office/powerpoint/2010/main" val="235848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DFE0-D82E-B648-8279-D33246276BC2}"/>
              </a:ext>
            </a:extLst>
          </p:cNvPr>
          <p:cNvSpPr>
            <a:spLocks noGrp="1"/>
          </p:cNvSpPr>
          <p:nvPr>
            <p:ph type="title"/>
          </p:nvPr>
        </p:nvSpPr>
        <p:spPr>
          <a:xfrm>
            <a:off x="1096675" y="744740"/>
            <a:ext cx="10353762" cy="3534344"/>
          </a:xfrm>
        </p:spPr>
        <p:txBody>
          <a:bodyPr/>
          <a:lstStyle/>
          <a:p>
            <a:r>
              <a:rPr lang="en-US" dirty="0"/>
              <a:t>The purpose of a collaborative communication plan that is functional is to provide a measurable way to generalize skills to all settings.</a:t>
            </a:r>
          </a:p>
        </p:txBody>
      </p:sp>
    </p:spTree>
    <p:extLst>
      <p:ext uri="{BB962C8B-B14F-4D97-AF65-F5344CB8AC3E}">
        <p14:creationId xmlns:p14="http://schemas.microsoft.com/office/powerpoint/2010/main" val="107725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85" y="0"/>
            <a:ext cx="3706889" cy="6858000"/>
          </a:xfrm>
        </p:spPr>
        <p:txBody>
          <a:bodyPr anchor="ctr">
            <a:normAutofit/>
          </a:bodyPr>
          <a:lstStyle/>
          <a:p>
            <a:r>
              <a:rPr lang="en-US" sz="3600" b="1" dirty="0">
                <a:solidFill>
                  <a:schemeClr val="tx1"/>
                </a:solidFill>
                <a:effectLst/>
              </a:rPr>
              <a:t>Terminology</a:t>
            </a:r>
          </a:p>
        </p:txBody>
      </p:sp>
      <p:sp>
        <p:nvSpPr>
          <p:cNvPr id="3" name="Content Placeholder 2"/>
          <p:cNvSpPr>
            <a:spLocks noGrp="1"/>
          </p:cNvSpPr>
          <p:nvPr>
            <p:ph idx="1"/>
          </p:nvPr>
        </p:nvSpPr>
        <p:spPr>
          <a:xfrm>
            <a:off x="4855632" y="0"/>
            <a:ext cx="6967173" cy="6858000"/>
          </a:xfrm>
        </p:spPr>
        <p:txBody>
          <a:bodyPr anchor="ctr">
            <a:normAutofit/>
          </a:bodyPr>
          <a:lstStyle/>
          <a:p>
            <a:pPr>
              <a:lnSpc>
                <a:spcPct val="100000"/>
              </a:lnSpc>
            </a:pPr>
            <a:endParaRPr lang="en-US" sz="1800" dirty="0">
              <a:solidFill>
                <a:schemeClr val="tx1"/>
              </a:solidFill>
              <a:effectLst/>
            </a:endParaRPr>
          </a:p>
          <a:p>
            <a:pPr>
              <a:lnSpc>
                <a:spcPct val="100000"/>
              </a:lnSpc>
            </a:pPr>
            <a:r>
              <a:rPr lang="en-US" sz="2400" dirty="0">
                <a:solidFill>
                  <a:schemeClr val="tx1"/>
                </a:solidFill>
                <a:effectLst/>
              </a:rPr>
              <a:t>Don’t get stuck in the terminology! </a:t>
            </a:r>
          </a:p>
          <a:p>
            <a:pPr>
              <a:lnSpc>
                <a:spcPct val="100000"/>
              </a:lnSpc>
            </a:pPr>
            <a:r>
              <a:rPr lang="en-US" sz="2400" dirty="0">
                <a:solidFill>
                  <a:schemeClr val="tx1"/>
                </a:solidFill>
                <a:effectLst/>
              </a:rPr>
              <a:t>Public Schools: Individualized Education Plan (IEP)</a:t>
            </a:r>
          </a:p>
          <a:p>
            <a:pPr>
              <a:lnSpc>
                <a:spcPct val="100000"/>
              </a:lnSpc>
            </a:pPr>
            <a:r>
              <a:rPr lang="en-US" sz="2400" dirty="0">
                <a:solidFill>
                  <a:schemeClr val="tx1"/>
                </a:solidFill>
                <a:effectLst/>
              </a:rPr>
              <a:t>Early Intervention: Individualized Family Service Plan (IFSP)</a:t>
            </a:r>
          </a:p>
          <a:p>
            <a:pPr>
              <a:lnSpc>
                <a:spcPct val="100000"/>
              </a:lnSpc>
            </a:pPr>
            <a:r>
              <a:rPr lang="en-US" sz="2400" dirty="0">
                <a:solidFill>
                  <a:schemeClr val="tx1"/>
                </a:solidFill>
                <a:effectLst/>
              </a:rPr>
              <a:t>Outpatient/Hospital/Clinic/Private Practice: Plan of Care (POC), Individual Treatment Plan (ITP)</a:t>
            </a:r>
          </a:p>
          <a:p>
            <a:pPr>
              <a:lnSpc>
                <a:spcPct val="100000"/>
              </a:lnSpc>
            </a:pPr>
            <a:endParaRPr lang="en-US" sz="1800" dirty="0">
              <a:solidFill>
                <a:schemeClr val="tx1"/>
              </a:solidFill>
              <a:effectLst/>
            </a:endParaRPr>
          </a:p>
          <a:p>
            <a:endParaRPr lang="en-US" sz="1800" dirty="0">
              <a:solidFill>
                <a:schemeClr val="tx1"/>
              </a:solidFill>
            </a:endParaRPr>
          </a:p>
        </p:txBody>
      </p:sp>
    </p:spTree>
    <p:extLst>
      <p:ext uri="{BB962C8B-B14F-4D97-AF65-F5344CB8AC3E}">
        <p14:creationId xmlns:p14="http://schemas.microsoft.com/office/powerpoint/2010/main" val="250884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55E1-B0F0-BB40-B7C8-21E3FF4D082B}"/>
              </a:ext>
            </a:extLst>
          </p:cNvPr>
          <p:cNvSpPr>
            <a:spLocks noGrp="1"/>
          </p:cNvSpPr>
          <p:nvPr>
            <p:ph type="title"/>
          </p:nvPr>
        </p:nvSpPr>
        <p:spPr/>
        <p:txBody>
          <a:bodyPr>
            <a:normAutofit/>
          </a:bodyPr>
          <a:lstStyle/>
          <a:p>
            <a:r>
              <a:rPr lang="en-US" sz="3200" dirty="0"/>
              <a:t>The SLP’s Role </a:t>
            </a:r>
          </a:p>
        </p:txBody>
      </p:sp>
      <p:sp>
        <p:nvSpPr>
          <p:cNvPr id="3" name="Content Placeholder 2">
            <a:extLst>
              <a:ext uri="{FF2B5EF4-FFF2-40B4-BE49-F238E27FC236}">
                <a16:creationId xmlns:a16="http://schemas.microsoft.com/office/drawing/2014/main" id="{8F12770B-D9E7-C349-9853-0A7729764C23}"/>
              </a:ext>
            </a:extLst>
          </p:cNvPr>
          <p:cNvSpPr>
            <a:spLocks noGrp="1"/>
          </p:cNvSpPr>
          <p:nvPr>
            <p:ph idx="1"/>
          </p:nvPr>
        </p:nvSpPr>
        <p:spPr/>
        <p:txBody>
          <a:bodyPr>
            <a:normAutofit lnSpcReduction="10000"/>
          </a:bodyPr>
          <a:lstStyle/>
          <a:p>
            <a:r>
              <a:rPr lang="en-US" sz="2800" dirty="0"/>
              <a:t>Determines what mode/method </a:t>
            </a:r>
            <a:r>
              <a:rPr lang="en-US" sz="2800" dirty="0">
                <a:effectLst/>
              </a:rPr>
              <a:t>of functional communication is most appropriate for an individual.</a:t>
            </a:r>
          </a:p>
          <a:p>
            <a:r>
              <a:rPr lang="en-US" sz="2800" dirty="0">
                <a:effectLst/>
              </a:rPr>
              <a:t>Establishes appropriate expectations regarding speech and language development.</a:t>
            </a:r>
          </a:p>
          <a:p>
            <a:r>
              <a:rPr lang="en-US" sz="2800" dirty="0">
                <a:effectLst/>
              </a:rPr>
              <a:t>Specializes in communication sciences from birth to the end of life.</a:t>
            </a:r>
          </a:p>
          <a:p>
            <a:r>
              <a:rPr lang="en-US" sz="2800" dirty="0">
                <a:effectLst/>
              </a:rPr>
              <a:t>Initiates a communication plan that is functional with the family and the team.</a:t>
            </a:r>
          </a:p>
          <a:p>
            <a:pPr marL="36900" indent="0">
              <a:buNone/>
            </a:pPr>
            <a:endParaRPr lang="en-US" dirty="0"/>
          </a:p>
        </p:txBody>
      </p:sp>
      <p:sp>
        <p:nvSpPr>
          <p:cNvPr id="4" name="Text Placeholder 3">
            <a:extLst>
              <a:ext uri="{FF2B5EF4-FFF2-40B4-BE49-F238E27FC236}">
                <a16:creationId xmlns:a16="http://schemas.microsoft.com/office/drawing/2014/main" id="{99CCE166-9880-8E47-B17A-906CEAC91F12}"/>
              </a:ext>
            </a:extLst>
          </p:cNvPr>
          <p:cNvSpPr>
            <a:spLocks noGrp="1"/>
          </p:cNvSpPr>
          <p:nvPr>
            <p:ph type="body" sz="half" idx="2"/>
          </p:nvPr>
        </p:nvSpPr>
        <p:spPr/>
        <p:txBody>
          <a:bodyPr>
            <a:normAutofit/>
          </a:bodyPr>
          <a:lstStyle/>
          <a:p>
            <a:r>
              <a:rPr lang="en-US" sz="2000" i="1" dirty="0"/>
              <a:t>Building a Communication Plan that is Functional </a:t>
            </a:r>
          </a:p>
        </p:txBody>
      </p:sp>
    </p:spTree>
    <p:extLst>
      <p:ext uri="{BB962C8B-B14F-4D97-AF65-F5344CB8AC3E}">
        <p14:creationId xmlns:p14="http://schemas.microsoft.com/office/powerpoint/2010/main" val="204026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4E01-41B7-6341-BEFF-DDD02E0B393D}"/>
              </a:ext>
            </a:extLst>
          </p:cNvPr>
          <p:cNvSpPr>
            <a:spLocks noGrp="1"/>
          </p:cNvSpPr>
          <p:nvPr>
            <p:ph type="title"/>
          </p:nvPr>
        </p:nvSpPr>
        <p:spPr/>
        <p:txBody>
          <a:bodyPr>
            <a:normAutofit/>
          </a:bodyPr>
          <a:lstStyle/>
          <a:p>
            <a:r>
              <a:rPr lang="en-US" sz="3200" dirty="0"/>
              <a:t>The OT’s Role</a:t>
            </a:r>
          </a:p>
        </p:txBody>
      </p:sp>
      <p:sp>
        <p:nvSpPr>
          <p:cNvPr id="3" name="Content Placeholder 2">
            <a:extLst>
              <a:ext uri="{FF2B5EF4-FFF2-40B4-BE49-F238E27FC236}">
                <a16:creationId xmlns:a16="http://schemas.microsoft.com/office/drawing/2014/main" id="{3F695FE5-19AB-9048-AEEF-E1ADBFD43C46}"/>
              </a:ext>
            </a:extLst>
          </p:cNvPr>
          <p:cNvSpPr>
            <a:spLocks noGrp="1"/>
          </p:cNvSpPr>
          <p:nvPr>
            <p:ph idx="1"/>
          </p:nvPr>
        </p:nvSpPr>
        <p:spPr/>
        <p:txBody>
          <a:bodyPr/>
          <a:lstStyle/>
          <a:p>
            <a:r>
              <a:rPr lang="en-US" sz="2800" dirty="0">
                <a:effectLst/>
              </a:rPr>
              <a:t>Evaluates fine motor, visual-motor integration, and motor planning strengths and weaknesses.</a:t>
            </a:r>
          </a:p>
          <a:p>
            <a:r>
              <a:rPr lang="en-US" sz="2800" dirty="0">
                <a:effectLst/>
              </a:rPr>
              <a:t>Determines how these affect the child’s ability to access a specific communication system.</a:t>
            </a:r>
          </a:p>
          <a:p>
            <a:r>
              <a:rPr lang="en-US" sz="2800" dirty="0">
                <a:effectLst/>
              </a:rPr>
              <a:t>Collaborates with the SLP and other service providers to build a communication plan that is functional across settings.</a:t>
            </a:r>
          </a:p>
          <a:p>
            <a:endParaRPr lang="en-US" dirty="0"/>
          </a:p>
        </p:txBody>
      </p:sp>
      <p:sp>
        <p:nvSpPr>
          <p:cNvPr id="4" name="Text Placeholder 3">
            <a:extLst>
              <a:ext uri="{FF2B5EF4-FFF2-40B4-BE49-F238E27FC236}">
                <a16:creationId xmlns:a16="http://schemas.microsoft.com/office/drawing/2014/main" id="{3847EA0E-3199-934E-BAAD-A7505EA48DCB}"/>
              </a:ext>
            </a:extLst>
          </p:cNvPr>
          <p:cNvSpPr>
            <a:spLocks noGrp="1"/>
          </p:cNvSpPr>
          <p:nvPr>
            <p:ph type="body" sz="half" idx="2"/>
          </p:nvPr>
        </p:nvSpPr>
        <p:spPr/>
        <p:txBody>
          <a:bodyPr/>
          <a:lstStyle/>
          <a:p>
            <a:r>
              <a:rPr lang="en-US" sz="2000" i="1" dirty="0"/>
              <a:t>Building a Communication Plan that is Functional </a:t>
            </a:r>
          </a:p>
          <a:p>
            <a:endParaRPr lang="en-US" dirty="0"/>
          </a:p>
        </p:txBody>
      </p:sp>
    </p:spTree>
    <p:extLst>
      <p:ext uri="{BB962C8B-B14F-4D97-AF65-F5344CB8AC3E}">
        <p14:creationId xmlns:p14="http://schemas.microsoft.com/office/powerpoint/2010/main" val="272458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2D0E-3E04-6246-A85C-8E2CEFC6DFB4}"/>
              </a:ext>
            </a:extLst>
          </p:cNvPr>
          <p:cNvSpPr>
            <a:spLocks noGrp="1"/>
          </p:cNvSpPr>
          <p:nvPr>
            <p:ph type="title"/>
          </p:nvPr>
        </p:nvSpPr>
        <p:spPr/>
        <p:txBody>
          <a:bodyPr>
            <a:normAutofit/>
          </a:bodyPr>
          <a:lstStyle/>
          <a:p>
            <a:r>
              <a:rPr lang="en-US" sz="3200" dirty="0"/>
              <a:t>A Team Approach</a:t>
            </a:r>
          </a:p>
        </p:txBody>
      </p:sp>
      <p:sp>
        <p:nvSpPr>
          <p:cNvPr id="3" name="Content Placeholder 2">
            <a:extLst>
              <a:ext uri="{FF2B5EF4-FFF2-40B4-BE49-F238E27FC236}">
                <a16:creationId xmlns:a16="http://schemas.microsoft.com/office/drawing/2014/main" id="{B53F004D-E554-364C-B293-3207D0B934E3}"/>
              </a:ext>
            </a:extLst>
          </p:cNvPr>
          <p:cNvSpPr>
            <a:spLocks noGrp="1"/>
          </p:cNvSpPr>
          <p:nvPr>
            <p:ph idx="1"/>
          </p:nvPr>
        </p:nvSpPr>
        <p:spPr/>
        <p:txBody>
          <a:bodyPr>
            <a:normAutofit/>
          </a:bodyPr>
          <a:lstStyle/>
          <a:p>
            <a:r>
              <a:rPr lang="en-US" sz="2800" dirty="0"/>
              <a:t>Interdisciplinary Collaboration: collaborate and communicate for assessment, goal setting, and intervention.</a:t>
            </a:r>
          </a:p>
          <a:p>
            <a:r>
              <a:rPr lang="en-US" sz="2800" dirty="0"/>
              <a:t>Discuss and share perspectives to identify intervention priorities in building this functional communication plan.</a:t>
            </a:r>
          </a:p>
          <a:p>
            <a:r>
              <a:rPr lang="en-US" sz="2800" dirty="0"/>
              <a:t>Aim to provide less fragmentation of services. </a:t>
            </a:r>
          </a:p>
        </p:txBody>
      </p:sp>
      <p:sp>
        <p:nvSpPr>
          <p:cNvPr id="4" name="Text Placeholder 3">
            <a:extLst>
              <a:ext uri="{FF2B5EF4-FFF2-40B4-BE49-F238E27FC236}">
                <a16:creationId xmlns:a16="http://schemas.microsoft.com/office/drawing/2014/main" id="{8A8AD82B-1554-D44C-BBE4-063484451829}"/>
              </a:ext>
            </a:extLst>
          </p:cNvPr>
          <p:cNvSpPr>
            <a:spLocks noGrp="1"/>
          </p:cNvSpPr>
          <p:nvPr>
            <p:ph type="body" sz="half" idx="2"/>
          </p:nvPr>
        </p:nvSpPr>
        <p:spPr/>
        <p:txBody>
          <a:bodyPr/>
          <a:lstStyle/>
          <a:p>
            <a:r>
              <a:rPr lang="en-US" sz="2000" i="1" dirty="0"/>
              <a:t>Building a Communication Plan that is Functional </a:t>
            </a:r>
          </a:p>
          <a:p>
            <a:endParaRPr lang="en-US" dirty="0"/>
          </a:p>
        </p:txBody>
      </p:sp>
    </p:spTree>
    <p:extLst>
      <p:ext uri="{BB962C8B-B14F-4D97-AF65-F5344CB8AC3E}">
        <p14:creationId xmlns:p14="http://schemas.microsoft.com/office/powerpoint/2010/main" val="3641179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588</TotalTime>
  <Words>1394</Words>
  <Application>Microsoft Macintosh PowerPoint</Application>
  <PresentationFormat>Widescreen</PresentationFormat>
  <Paragraphs>89</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Calisto MT</vt:lpstr>
      <vt:lpstr>Wingdings 2</vt:lpstr>
      <vt:lpstr>Slate</vt:lpstr>
      <vt:lpstr>Building a Communication Plan that is Functional for Children that are Nonverbal or Emergent Verbal </vt:lpstr>
      <vt:lpstr>Topic</vt:lpstr>
      <vt:lpstr>Questions from Concerned Parents</vt:lpstr>
      <vt:lpstr>A Functional Communication Plan : What is it?</vt:lpstr>
      <vt:lpstr>The purpose of a collaborative communication plan that is functional is to provide a measurable way to generalize skills to all settings.</vt:lpstr>
      <vt:lpstr>Terminology</vt:lpstr>
      <vt:lpstr>The SLP’s Role </vt:lpstr>
      <vt:lpstr>The OT’s Role</vt:lpstr>
      <vt:lpstr>A Team Approach</vt:lpstr>
      <vt:lpstr>Infrastructure for the Communication Plan</vt:lpstr>
      <vt:lpstr>Components of a  communication plan</vt:lpstr>
      <vt:lpstr>Training and Implementation of Plan to include:</vt:lpstr>
      <vt:lpstr>PowerPoint Presentation</vt:lpstr>
      <vt:lpstr>“To become a proficient user of an augmentative communication system, the child must undergo a substantial portion of his/her training within the many environments in which he/she is expected to communicate. Furthermore, to achieve mastery, the child must be inundated with seeing the system being used frequently,  interactively and generatively. In short, to maximize acquisition, augmentative communication training is best conducted with an immersion approach. ”</vt:lpstr>
      <vt:lpstr>PowerPoint Presentation</vt:lpstr>
      <vt:lpstr>PowerPoint Presentation</vt:lpstr>
      <vt:lpstr>Ensuring Generalization</vt:lpstr>
      <vt:lpstr>PowerPoint Presentation</vt:lpstr>
      <vt:lpstr>PowerPoint Presentation</vt:lpstr>
      <vt:lpstr>Final Thoughts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Cecilia C</dc:creator>
  <cp:lastModifiedBy>Sue Keisler</cp:lastModifiedBy>
  <cp:revision>45</cp:revision>
  <dcterms:created xsi:type="dcterms:W3CDTF">2020-10-17T17:50:11Z</dcterms:created>
  <dcterms:modified xsi:type="dcterms:W3CDTF">2020-10-22T23:18:07Z</dcterms:modified>
</cp:coreProperties>
</file>