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56" r:id="rId3"/>
    <p:sldId id="259" r:id="rId4"/>
    <p:sldId id="257" r:id="rId5"/>
    <p:sldId id="258" r:id="rId6"/>
    <p:sldId id="261" r:id="rId7"/>
    <p:sldId id="262" r:id="rId8"/>
    <p:sldId id="263" r:id="rId9"/>
    <p:sldId id="264" r:id="rId10"/>
    <p:sldId id="266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-440" y="-2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39FE7-9257-4773-B83F-95AA533FB976}" type="datetimeFigureOut">
              <a:rPr lang="en-US" smtClean="0"/>
              <a:t>11/1/16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17D68-9D5A-450B-8C0F-F79848AAF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600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17D68-9D5A-450B-8C0F-F79848AAFC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713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17D68-9D5A-450B-8C0F-F79848AAFC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79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u="sng" dirty="0" smtClean="0"/>
              <a:t>PEP Program Support or Coordinator or Supervisor:</a:t>
            </a:r>
          </a:p>
          <a:p>
            <a:endParaRPr lang="en-US" b="1" dirty="0" smtClean="0"/>
          </a:p>
          <a:p>
            <a:r>
              <a:rPr lang="en-US" b="0" dirty="0" smtClean="0"/>
              <a:t>Curriculum</a:t>
            </a:r>
            <a:r>
              <a:rPr lang="en-US" b="0" baseline="0" dirty="0" smtClean="0"/>
              <a:t> 2.0 is all about making connections.</a:t>
            </a:r>
          </a:p>
          <a:p>
            <a:endParaRPr lang="en-US" b="0" dirty="0" smtClean="0"/>
          </a:p>
          <a:p>
            <a:pPr marL="168638" indent="-168638">
              <a:buFont typeface="Arial" pitchFamily="34" charset="0"/>
              <a:buChar char="•"/>
            </a:pPr>
            <a:r>
              <a:rPr lang="en-US" dirty="0" smtClean="0"/>
              <a:t>Integrated in and through</a:t>
            </a:r>
            <a:r>
              <a:rPr lang="en-US" baseline="0" dirty="0" smtClean="0"/>
              <a:t> all contents</a:t>
            </a:r>
          </a:p>
          <a:p>
            <a:pPr marL="618340" lvl="1" indent="-168638">
              <a:buFont typeface="Arial" pitchFamily="34" charset="0"/>
              <a:buChar char="•"/>
            </a:pPr>
            <a:r>
              <a:rPr lang="en-US" baseline="0" dirty="0" smtClean="0"/>
              <a:t>Information becomes important in all learning</a:t>
            </a:r>
          </a:p>
          <a:p>
            <a:pPr marL="1068042" lvl="2" indent="-168638">
              <a:buFont typeface="Arial" pitchFamily="34" charset="0"/>
              <a:buChar char="•"/>
            </a:pPr>
            <a:r>
              <a:rPr lang="en-US" baseline="0" dirty="0" smtClean="0"/>
              <a:t>Mathematics skills are reinforced and used to solve a problem in another content—not a strategy taught in isolation without a purpose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BC57D-FF4F-41BB-8594-9BFED5E3C7F2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794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0BED20-524C-42E2-A9B5-AC0B1DDF511D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PEP Program Support or Coordinator or Supervisor:</a:t>
            </a:r>
          </a:p>
          <a:p>
            <a:pPr marL="899404" lvl="2"/>
            <a:endParaRPr lang="en-US" baseline="0" dirty="0" smtClean="0"/>
          </a:p>
          <a:p>
            <a:pPr marL="899404" lvl="2"/>
            <a:endParaRPr lang="en-US" baseline="0" dirty="0" smtClean="0"/>
          </a:p>
          <a:p>
            <a:pPr marL="168638" indent="-168638">
              <a:buFont typeface="Arial" pitchFamily="34" charset="0"/>
              <a:buChar char="•"/>
            </a:pPr>
            <a:r>
              <a:rPr lang="en-US" baseline="0" dirty="0" smtClean="0"/>
              <a:t>Using thinking and academic success skills prepares students to</a:t>
            </a:r>
            <a:endParaRPr lang="en-US" dirty="0"/>
          </a:p>
          <a:p>
            <a:pPr marL="618340" lvl="1" indent="-168638">
              <a:buFont typeface="Arial" pitchFamily="34" charset="0"/>
              <a:buChar char="•"/>
            </a:pPr>
            <a:r>
              <a:rPr lang="en-US" baseline="0" dirty="0" smtClean="0"/>
              <a:t>Learn </a:t>
            </a:r>
            <a:r>
              <a:rPr lang="en-US" baseline="0" dirty="0" smtClean="0">
                <a:latin typeface="Arial" charset="0"/>
              </a:rPr>
              <a:t>i</a:t>
            </a:r>
            <a:r>
              <a:rPr lang="en-US" dirty="0" smtClean="0">
                <a:latin typeface="Arial" charset="0"/>
              </a:rPr>
              <a:t>n</a:t>
            </a:r>
            <a:r>
              <a:rPr lang="en-US" baseline="0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new situations</a:t>
            </a:r>
          </a:p>
          <a:p>
            <a:pPr marL="618340" lvl="1" indent="-168638">
              <a:buFont typeface="Arial" pitchFamily="34" charset="0"/>
              <a:buChar char="•"/>
            </a:pPr>
            <a:r>
              <a:rPr lang="en-US" dirty="0" smtClean="0">
                <a:latin typeface="Arial" charset="0"/>
              </a:rPr>
              <a:t>Work </a:t>
            </a:r>
            <a:r>
              <a:rPr lang="en-US" dirty="0">
                <a:latin typeface="Arial" charset="0"/>
              </a:rPr>
              <a:t>in </a:t>
            </a:r>
            <a:r>
              <a:rPr lang="en-US" dirty="0" smtClean="0">
                <a:latin typeface="Arial" charset="0"/>
              </a:rPr>
              <a:t>teams</a:t>
            </a:r>
          </a:p>
          <a:p>
            <a:pPr marL="618340" lvl="1" indent="-168638">
              <a:buFont typeface="Arial" pitchFamily="34" charset="0"/>
              <a:buChar char="•"/>
            </a:pPr>
            <a:r>
              <a:rPr lang="en-US" dirty="0" smtClean="0">
                <a:latin typeface="Arial" charset="0"/>
              </a:rPr>
              <a:t>Analyze to a deeper understanding</a:t>
            </a:r>
          </a:p>
          <a:p>
            <a:pPr marL="618340" lvl="1" indent="-168638">
              <a:buFont typeface="Arial" pitchFamily="34" charset="0"/>
              <a:buChar char="•"/>
            </a:pPr>
            <a:r>
              <a:rPr lang="en-US" dirty="0" smtClean="0">
                <a:latin typeface="Arial" charset="0"/>
              </a:rPr>
              <a:t>Solve</a:t>
            </a:r>
            <a:r>
              <a:rPr lang="en-US" baseline="0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problems</a:t>
            </a:r>
          </a:p>
          <a:p>
            <a:pPr marL="618340" lvl="1" indent="-168638">
              <a:buFont typeface="Arial" pitchFamily="34" charset="0"/>
              <a:buChar char="•"/>
            </a:pPr>
            <a:r>
              <a:rPr lang="en-US" dirty="0" smtClean="0">
                <a:latin typeface="Arial" charset="0"/>
              </a:rPr>
              <a:t>Conceptualize </a:t>
            </a:r>
            <a:r>
              <a:rPr lang="en-US" dirty="0">
                <a:latin typeface="Arial" charset="0"/>
              </a:rPr>
              <a:t>to engage in </a:t>
            </a:r>
            <a:r>
              <a:rPr lang="en-US" dirty="0" smtClean="0">
                <a:latin typeface="Arial" charset="0"/>
              </a:rPr>
              <a:t>learning and promote understanding</a:t>
            </a:r>
          </a:p>
          <a:p>
            <a:pPr marL="618340" lvl="1" indent="-168638">
              <a:buFont typeface="Arial" pitchFamily="34" charset="0"/>
              <a:buChar char="•"/>
            </a:pPr>
            <a:endParaRPr lang="en-US" dirty="0" smtClean="0">
              <a:latin typeface="Arial" charset="0"/>
            </a:endParaRPr>
          </a:p>
          <a:p>
            <a:pPr marL="618340" lvl="1" indent="-168638">
              <a:buFont typeface="Arial" pitchFamily="34" charset="0"/>
              <a:buChar char="•"/>
            </a:pPr>
            <a:r>
              <a:rPr lang="en-US" dirty="0" smtClean="0">
                <a:latin typeface="Arial" charset="0"/>
              </a:rPr>
              <a:t>Most importantly</a:t>
            </a:r>
          </a:p>
          <a:p>
            <a:pPr marL="1068042" lvl="2" indent="-168638">
              <a:buFont typeface="Arial" pitchFamily="34" charset="0"/>
              <a:buChar char="•"/>
            </a:pPr>
            <a:r>
              <a:rPr lang="en-US" dirty="0" smtClean="0">
                <a:latin typeface="Arial" charset="0"/>
              </a:rPr>
              <a:t>Have tools to work as self-regulated learners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/>
            </a:r>
            <a:br>
              <a:rPr lang="en-US" dirty="0">
                <a:latin typeface="Arial" charset="0"/>
              </a:rPr>
            </a:br>
            <a:r>
              <a:rPr lang="en-US" dirty="0" smtClean="0">
                <a:latin typeface="Arial" charset="0"/>
              </a:rPr>
              <a:t>Lifelong learners with tools to solve problems independently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441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1173162"/>
          </a:xfrm>
        </p:spPr>
        <p:txBody>
          <a:bodyPr anchor="b">
            <a:normAutofit/>
          </a:bodyPr>
          <a:lstStyle>
            <a:lvl1pPr algn="ctr">
              <a:defRPr sz="6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059113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Sub Title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20E0-C36B-4924-A8AF-29EF615A1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494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20E0-C36B-4924-A8AF-29EF615A1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01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1173162"/>
          </a:xfrm>
        </p:spPr>
        <p:txBody>
          <a:bodyPr anchor="b">
            <a:normAutofit/>
          </a:bodyPr>
          <a:lstStyle>
            <a:lvl1pPr algn="ctr">
              <a:defRPr sz="6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059113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Sub Title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20E0-C36B-4924-A8AF-29EF615A1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37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20E0-C36B-4924-A8AF-29EF615A1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004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 algn="ctr">
              <a:defRPr sz="5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600" b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20E0-C36B-4924-A8AF-29EF615A1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854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20E0-C36B-4924-A8AF-29EF615A1FE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838200" y="1371600"/>
            <a:ext cx="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857899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20E0-C36B-4924-A8AF-29EF615A1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045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20E0-C36B-4924-A8AF-29EF615A1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009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20E0-C36B-4924-A8AF-29EF615A1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541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20E0-C36B-4924-A8AF-29EF615A1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299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20E0-C36B-4924-A8AF-29EF615A1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924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20E0-C36B-4924-A8AF-29EF615A1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365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20E0-C36B-4924-A8AF-29EF615A1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8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 algn="ctr">
              <a:defRPr sz="5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600" b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20E0-C36B-4924-A8AF-29EF615A1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503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20E0-C36B-4924-A8AF-29EF615A1FE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838200" y="1371600"/>
            <a:ext cx="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93712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20E0-C36B-4924-A8AF-29EF615A1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38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20E0-C36B-4924-A8AF-29EF615A1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5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20E0-C36B-4924-A8AF-29EF615A1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0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20E0-C36B-4924-A8AF-29EF615A1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86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20E0-C36B-4924-A8AF-29EF615A1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502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theme" Target="../theme/theme2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r"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fld id="{30B220E0-C36B-4924-A8AF-29EF615A1F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309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9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 algn="r"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fld id="{30B220E0-C36B-4924-A8AF-29EF615A1F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627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81163"/>
            <a:ext cx="9144000" cy="1173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Transition to Kindergarten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9446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November 1, 2016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074333" y="321733"/>
            <a:ext cx="8144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Road to Kindergarten </a:t>
            </a:r>
            <a:r>
              <a:rPr lang="en-US" dirty="0"/>
              <a:t>S</a:t>
            </a:r>
            <a:r>
              <a:rPr lang="en-US" dirty="0" smtClean="0"/>
              <a:t>uccess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078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6080" y="551563"/>
            <a:ext cx="12192000" cy="5181600"/>
          </a:xfrm>
          <a:prstGeom prst="rect">
            <a:avLst/>
          </a:prstGeom>
        </p:spPr>
      </p:pic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41840" y="228600"/>
            <a:ext cx="88392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/>
              <a:t>Threads that weave the content skills and processes together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 rot="20609226">
            <a:off x="478848" y="3991976"/>
            <a:ext cx="1261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Calibri"/>
              </a:rPr>
              <a:t>Art / Music</a:t>
            </a:r>
            <a:endParaRPr lang="en-US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TextBox 15"/>
          <p:cNvSpPr txBox="1"/>
          <p:nvPr/>
        </p:nvSpPr>
        <p:spPr>
          <a:xfrm rot="21123931">
            <a:off x="455847" y="2919608"/>
            <a:ext cx="21696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Calibri"/>
              </a:rPr>
              <a:t>Science, Technology,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Calibri"/>
              </a:rPr>
              <a:t>&amp; Engineering</a:t>
            </a:r>
            <a:endParaRPr lang="en-US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TextBox 16"/>
          <p:cNvSpPr txBox="1"/>
          <p:nvPr/>
        </p:nvSpPr>
        <p:spPr>
          <a:xfrm rot="20024010">
            <a:off x="1357253" y="5217012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Calibri"/>
              </a:rPr>
              <a:t>Reading / Writing</a:t>
            </a:r>
            <a:endParaRPr lang="en-US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 rot="19750942">
            <a:off x="657205" y="4742346"/>
            <a:ext cx="1446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Calibri"/>
              </a:rPr>
              <a:t>Mathematics</a:t>
            </a:r>
            <a:endParaRPr lang="en-US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17209" y="5114432"/>
            <a:ext cx="1495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Calibri"/>
              </a:rPr>
              <a:t>Social</a:t>
            </a:r>
            <a:r>
              <a:rPr lang="en-US" b="1" dirty="0" smtClean="0">
                <a:solidFill>
                  <a:prstClr val="white"/>
                </a:solidFill>
                <a:latin typeface="Calibri"/>
              </a:rPr>
              <a:t> </a:t>
            </a:r>
            <a:r>
              <a:rPr lang="en-US" b="1" dirty="0" smtClean="0">
                <a:solidFill>
                  <a:prstClr val="black"/>
                </a:solidFill>
                <a:latin typeface="Calibri"/>
              </a:rPr>
              <a:t>Studies</a:t>
            </a:r>
            <a:endParaRPr lang="en-US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35721" y="4678803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Calibri"/>
              </a:rPr>
              <a:t>Information</a:t>
            </a:r>
            <a:r>
              <a:rPr lang="en-US" b="1" dirty="0" smtClean="0">
                <a:solidFill>
                  <a:prstClr val="white"/>
                </a:solidFill>
                <a:latin typeface="Calibri"/>
              </a:rPr>
              <a:t> </a:t>
            </a:r>
            <a:r>
              <a:rPr lang="en-US" b="1" dirty="0" smtClean="0">
                <a:solidFill>
                  <a:prstClr val="black"/>
                </a:solidFill>
                <a:latin typeface="Calibri"/>
              </a:rPr>
              <a:t>Literacy</a:t>
            </a:r>
            <a:endParaRPr lang="en-US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97643" y="3888367"/>
            <a:ext cx="2114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Calibri"/>
              </a:rPr>
              <a:t>Physical Education / </a:t>
            </a:r>
            <a:endParaRPr lang="en-US" b="1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black"/>
                </a:solidFill>
                <a:latin typeface="Calibri"/>
              </a:rPr>
              <a:t>Health </a:t>
            </a:r>
            <a:r>
              <a:rPr lang="en-US" b="1" dirty="0" smtClean="0">
                <a:solidFill>
                  <a:prstClr val="black"/>
                </a:solidFill>
                <a:latin typeface="Calibri"/>
              </a:rPr>
              <a:t>Education</a:t>
            </a:r>
            <a:endParaRPr lang="en-US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7871" y="80545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016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Verdana"/>
                <a:cs typeface="Verdana"/>
              </a:rPr>
              <a:t>If services are recommended at a school other than the home school, the IEP team determines the site based upon the home address and established feeder patterns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20E0-C36B-4924-A8AF-29EF615A1FE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55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/>
                <a:cs typeface="Verdana"/>
              </a:rPr>
              <a:t>Most students ride the neighborhood bus to school if attending the home school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dirty="0">
              <a:solidFill>
                <a:srgbClr val="000000"/>
              </a:solidFill>
              <a:latin typeface="Verdana"/>
              <a:cs typeface="Verdana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/>
                <a:cs typeface="Verdana"/>
              </a:rPr>
              <a:t>Specialized transportation is provided to students placed outside the home school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en-US" dirty="0">
              <a:solidFill>
                <a:srgbClr val="000000"/>
              </a:solidFill>
              <a:latin typeface="Verdana"/>
              <a:cs typeface="Verdana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/>
                <a:cs typeface="Verdana"/>
              </a:rPr>
              <a:t>Safety requirements, such as a safety restraint, are determined by the IEP team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20E0-C36B-4924-A8AF-29EF615A1FE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966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Remarks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and Answers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20E0-C36B-4924-A8AF-29EF615A1FE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86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81163"/>
            <a:ext cx="9144000" cy="1173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Entry into Kindergarten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9446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Students turning five on or before September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enter kindergarten in the fall of 2017.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023533" y="270933"/>
            <a:ext cx="8144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Road to Kindergarten Success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18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Overview of the transition process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Meet with parent educator or program support</a:t>
            </a:r>
          </a:p>
          <a:p>
            <a:endParaRPr lang="en-US" b="1" dirty="0" smtClean="0"/>
          </a:p>
          <a:p>
            <a:r>
              <a:rPr lang="en-US" b="1" dirty="0" smtClean="0"/>
              <a:t>Visit home school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Learn about the MCPS continuum of services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20E0-C36B-4924-A8AF-29EF615A1FEB}" type="slidenum">
              <a:rPr lang="en-US" smtClean="0"/>
              <a:t>3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728133" y="1498600"/>
            <a:ext cx="10241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1639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Overview of the transition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20E0-C36B-4924-A8AF-29EF615A1FEB}" type="slidenum">
              <a:rPr lang="en-US" smtClean="0"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579438"/>
          </a:xfrm>
        </p:spPr>
        <p:txBody>
          <a:bodyPr>
            <a:noAutofit/>
          </a:bodyPr>
          <a:lstStyle/>
          <a:p>
            <a:r>
              <a:rPr lang="en-US" b="1" dirty="0" smtClean="0"/>
              <a:t>Supervisor or instructional specialist observes the students</a:t>
            </a:r>
          </a:p>
          <a:p>
            <a:endParaRPr lang="en-US" b="1" dirty="0" smtClean="0"/>
          </a:p>
          <a:p>
            <a:r>
              <a:rPr lang="en-US" b="1" dirty="0" smtClean="0"/>
              <a:t>IEP team (including you) meet to discuss kindergarten services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449" y="4103280"/>
            <a:ext cx="3545619" cy="198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822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Special Educator Services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20E0-C36B-4924-A8AF-29EF615A1FEB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8436" y="2107556"/>
            <a:ext cx="956579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>
                <a:latin typeface="Verdana"/>
                <a:cs typeface="Verdana"/>
              </a:rPr>
              <a:t>Resource services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latin typeface="Verdana"/>
                <a:cs typeface="Verdana"/>
              </a:rPr>
              <a:t>Speech and Language services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latin typeface="Verdana"/>
                <a:cs typeface="Verdana"/>
              </a:rPr>
              <a:t>Elementary Home School Model services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latin typeface="Verdana"/>
                <a:cs typeface="Verdana"/>
              </a:rPr>
              <a:t>Elementary Learning and Academic Disabilities (LAD)</a:t>
            </a:r>
          </a:p>
          <a:p>
            <a:pPr marL="457200" indent="-457200">
              <a:buFont typeface="Arial"/>
              <a:buChar char="•"/>
            </a:pPr>
            <a:endParaRPr lang="en-US" sz="32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234734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Education Services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20E0-C36B-4924-A8AF-29EF615A1FEB}" type="slidenum">
              <a:rPr lang="en-US" smtClean="0"/>
              <a:t>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21414" y="1891396"/>
            <a:ext cx="81066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smtClean="0">
                <a:latin typeface="Verdana"/>
                <a:cs typeface="Verdana"/>
              </a:rPr>
              <a:t>School based Learning </a:t>
            </a:r>
            <a:r>
              <a:rPr lang="en-US" sz="3200" dirty="0">
                <a:latin typeface="Verdana"/>
                <a:cs typeface="Verdana"/>
              </a:rPr>
              <a:t>C</a:t>
            </a:r>
            <a:r>
              <a:rPr lang="en-US" sz="3200" dirty="0" smtClean="0">
                <a:latin typeface="Verdana"/>
                <a:cs typeface="Verdana"/>
              </a:rPr>
              <a:t>enter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latin typeface="Verdana"/>
                <a:cs typeface="Verdana"/>
              </a:rPr>
              <a:t>Learning for Independence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latin typeface="Verdana"/>
                <a:cs typeface="Verdana"/>
              </a:rPr>
              <a:t>School Community Based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latin typeface="Verdana"/>
                <a:cs typeface="Verdana"/>
              </a:rPr>
              <a:t>Augmentative and </a:t>
            </a:r>
            <a:r>
              <a:rPr lang="en-US" sz="3200" dirty="0">
                <a:latin typeface="Verdana"/>
                <a:cs typeface="Verdana"/>
              </a:rPr>
              <a:t>A</a:t>
            </a:r>
            <a:r>
              <a:rPr lang="en-US" sz="3200" dirty="0" smtClean="0">
                <a:latin typeface="Verdana"/>
                <a:cs typeface="Verdana"/>
              </a:rPr>
              <a:t>ssistive Communication (AAC)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>
                <a:latin typeface="Verdana"/>
                <a:cs typeface="Verdana"/>
              </a:rPr>
              <a:t>Physical Disabilities</a:t>
            </a:r>
            <a:endParaRPr lang="en-US" sz="32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852181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Education Services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20E0-C36B-4924-A8AF-29EF615A1FEB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32260" y="2350735"/>
            <a:ext cx="73905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200" dirty="0" smtClean="0">
                <a:latin typeface="Verdana"/>
                <a:cs typeface="Verdana"/>
              </a:rPr>
              <a:t>Autism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smtClean="0">
                <a:latin typeface="Verdana"/>
                <a:cs typeface="Verdana"/>
              </a:rPr>
              <a:t>Deaf/ Hard of Hearing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smtClean="0">
                <a:latin typeface="Verdana"/>
                <a:cs typeface="Verdana"/>
              </a:rPr>
              <a:t>Services for the Visually Impaired</a:t>
            </a:r>
            <a:endParaRPr lang="en-US" sz="32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914063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Education Services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20E0-C36B-4924-A8AF-29EF615A1FEB}" type="slidenum">
              <a:rPr lang="en-US" smtClean="0"/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53859" y="2337225"/>
            <a:ext cx="92415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Verdana"/>
                <a:cs typeface="Verdana"/>
              </a:rPr>
              <a:t>Carl Sandburg</a:t>
            </a:r>
          </a:p>
          <a:p>
            <a:r>
              <a:rPr lang="en-US" sz="3200" dirty="0" smtClean="0">
                <a:latin typeface="Verdana"/>
                <a:cs typeface="Verdana"/>
              </a:rPr>
              <a:t>Longview School</a:t>
            </a:r>
          </a:p>
          <a:p>
            <a:r>
              <a:rPr lang="en-US" sz="3200" dirty="0" smtClean="0">
                <a:latin typeface="Verdana"/>
                <a:cs typeface="Verdana"/>
              </a:rPr>
              <a:t>Stephen Knolls</a:t>
            </a:r>
            <a:endParaRPr lang="en-US" sz="32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618522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2.0</a:t>
            </a:r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75631" y="1524000"/>
            <a:ext cx="5449806" cy="3925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1" y="1410356"/>
            <a:ext cx="8187559" cy="2985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prstClr val="black"/>
                </a:solidFill>
                <a:latin typeface="Calibri"/>
              </a:rPr>
              <a:t>Curriculum built around developing</a:t>
            </a:r>
            <a:endParaRPr lang="en-US" sz="2400" b="1" dirty="0" smtClean="0">
              <a:solidFill>
                <a:prstClr val="black"/>
              </a:solidFill>
              <a:latin typeface="Calibri"/>
            </a:endParaRPr>
          </a:p>
          <a:p>
            <a:pPr marL="8001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critical </a:t>
            </a:r>
            <a:r>
              <a:rPr lang="en-US" sz="2800" b="1" dirty="0">
                <a:solidFill>
                  <a:prstClr val="black"/>
                </a:solidFill>
                <a:latin typeface="Calibri"/>
              </a:rPr>
              <a:t>thinking </a:t>
            </a: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skills</a:t>
            </a:r>
          </a:p>
          <a:p>
            <a:pPr marL="8001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creative thinking skills</a:t>
            </a:r>
          </a:p>
          <a:p>
            <a:pPr marL="8001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academic success skills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1200" b="1" dirty="0" smtClean="0">
              <a:solidFill>
                <a:prstClr val="black"/>
              </a:solidFill>
              <a:latin typeface="Calibri"/>
            </a:endParaRPr>
          </a:p>
          <a:p>
            <a:pPr lvl="3" fontAlgn="auto"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0787" y="4018505"/>
            <a:ext cx="628869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WHY?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To </a:t>
            </a:r>
            <a:r>
              <a:rPr lang="en-US" sz="2800" b="1" dirty="0">
                <a:solidFill>
                  <a:prstClr val="black"/>
                </a:solidFill>
                <a:latin typeface="Calibri"/>
              </a:rPr>
              <a:t>prepare students for a </a:t>
            </a: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lifetime </a:t>
            </a:r>
            <a:r>
              <a:rPr lang="en-US" sz="2800" b="1" dirty="0">
                <a:solidFill>
                  <a:prstClr val="black"/>
                </a:solidFill>
                <a:latin typeface="Calibri"/>
              </a:rPr>
              <a:t>of learning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722429" y="5392614"/>
            <a:ext cx="8447875" cy="972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prstClr val="black"/>
                </a:solidFill>
                <a:latin typeface="Calibri"/>
              </a:rPr>
              <a:t>Skills require explicit instruction to ensure student acquisition</a:t>
            </a:r>
          </a:p>
        </p:txBody>
      </p:sp>
    </p:spTree>
    <p:extLst>
      <p:ext uri="{BB962C8B-B14F-4D97-AF65-F5344CB8AC3E}">
        <p14:creationId xmlns:p14="http://schemas.microsoft.com/office/powerpoint/2010/main" val="2587922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868E4330-DF9F-4083-A2E9-9018D47478D9}" vid="{7DE303F4-C778-47F6-9753-E2E85915AB15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868E4330-DF9F-4083-A2E9-9018D47478D9}" vid="{7DE303F4-C778-47F6-9753-E2E85915AB1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MCPS Master Template 3</Template>
  <TotalTime>4412</TotalTime>
  <Words>399</Words>
  <Application>Microsoft Macintosh PowerPoint</Application>
  <PresentationFormat>Custom</PresentationFormat>
  <Paragraphs>97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1_Office Theme</vt:lpstr>
      <vt:lpstr>Transition to Kindergarten</vt:lpstr>
      <vt:lpstr>Entry into Kindergarten</vt:lpstr>
      <vt:lpstr>Overview of the transition process</vt:lpstr>
      <vt:lpstr>Overview of the transition process</vt:lpstr>
      <vt:lpstr>Special Educator Services</vt:lpstr>
      <vt:lpstr>Special Education Services</vt:lpstr>
      <vt:lpstr>Special Education Services</vt:lpstr>
      <vt:lpstr>Special Education Services</vt:lpstr>
      <vt:lpstr>Curriculum 2.0</vt:lpstr>
      <vt:lpstr>Threads that weave the content skills and processes together</vt:lpstr>
      <vt:lpstr>School Assignments</vt:lpstr>
      <vt:lpstr>Transportation</vt:lpstr>
      <vt:lpstr>Closing Remarks  </vt:lpstr>
    </vt:vector>
  </TitlesOfParts>
  <Company>MCPS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Slide/ Verdana 54 Bold</dc:title>
  <dc:creator>Cram, Christopher C.</dc:creator>
  <cp:lastModifiedBy>Office 2004 Test Drive User</cp:lastModifiedBy>
  <cp:revision>13</cp:revision>
  <dcterms:created xsi:type="dcterms:W3CDTF">2016-10-05T19:21:57Z</dcterms:created>
  <dcterms:modified xsi:type="dcterms:W3CDTF">2016-11-01T17:50:19Z</dcterms:modified>
</cp:coreProperties>
</file>