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57" r:id="rId2"/>
    <p:sldId id="354" r:id="rId3"/>
    <p:sldId id="344" r:id="rId4"/>
    <p:sldId id="352" r:id="rId5"/>
    <p:sldId id="353" r:id="rId6"/>
    <p:sldId id="370" r:id="rId7"/>
    <p:sldId id="358" r:id="rId8"/>
    <p:sldId id="359" r:id="rId9"/>
    <p:sldId id="356" r:id="rId10"/>
    <p:sldId id="355" r:id="rId11"/>
    <p:sldId id="365" r:id="rId12"/>
    <p:sldId id="368" r:id="rId13"/>
    <p:sldId id="360" r:id="rId14"/>
    <p:sldId id="362" r:id="rId15"/>
    <p:sldId id="363" r:id="rId16"/>
    <p:sldId id="364" r:id="rId17"/>
    <p:sldId id="371" r:id="rId18"/>
    <p:sldId id="369" r:id="rId19"/>
    <p:sldId id="367" r:id="rId20"/>
    <p:sldId id="361" r:id="rId21"/>
    <p:sldId id="316"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79262" autoAdjust="0"/>
  </p:normalViewPr>
  <p:slideViewPr>
    <p:cSldViewPr>
      <p:cViewPr>
        <p:scale>
          <a:sx n="100" d="100"/>
          <a:sy n="100" d="100"/>
        </p:scale>
        <p:origin x="-776" y="-16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423" tIns="47212" rIns="94423" bIns="47212" rtlCol="0"/>
          <a:lstStyle>
            <a:lvl1pPr algn="l">
              <a:defRPr sz="1200"/>
            </a:lvl1pPr>
          </a:lstStyle>
          <a:p>
            <a:endParaRPr lang="en-US"/>
          </a:p>
        </p:txBody>
      </p:sp>
      <p:sp>
        <p:nvSpPr>
          <p:cNvPr id="3" name="Date Placeholder 2"/>
          <p:cNvSpPr>
            <a:spLocks noGrp="1"/>
          </p:cNvSpPr>
          <p:nvPr>
            <p:ph type="dt" sz="quarter" idx="1"/>
          </p:nvPr>
        </p:nvSpPr>
        <p:spPr>
          <a:xfrm>
            <a:off x="4023092" y="0"/>
            <a:ext cx="3077740" cy="469424"/>
          </a:xfrm>
          <a:prstGeom prst="rect">
            <a:avLst/>
          </a:prstGeom>
        </p:spPr>
        <p:txBody>
          <a:bodyPr vert="horz" lIns="94423" tIns="47212" rIns="94423" bIns="47212" rtlCol="0"/>
          <a:lstStyle>
            <a:lvl1pPr algn="r">
              <a:defRPr sz="1200"/>
            </a:lvl1pPr>
          </a:lstStyle>
          <a:p>
            <a:fld id="{AEAC71B6-287B-401E-A7A8-82644C618BBF}" type="datetimeFigureOut">
              <a:rPr lang="en-US" smtClean="0"/>
              <a:t>10/20/18</a:t>
            </a:fld>
            <a:endParaRPr lang="en-US"/>
          </a:p>
        </p:txBody>
      </p:sp>
      <p:sp>
        <p:nvSpPr>
          <p:cNvPr id="4" name="Footer Placeholder 3"/>
          <p:cNvSpPr>
            <a:spLocks noGrp="1"/>
          </p:cNvSpPr>
          <p:nvPr>
            <p:ph type="ftr" sz="quarter" idx="2"/>
          </p:nvPr>
        </p:nvSpPr>
        <p:spPr>
          <a:xfrm>
            <a:off x="0" y="8917424"/>
            <a:ext cx="3077740" cy="469424"/>
          </a:xfrm>
          <a:prstGeom prst="rect">
            <a:avLst/>
          </a:prstGeom>
        </p:spPr>
        <p:txBody>
          <a:bodyPr vert="horz" lIns="94423" tIns="47212" rIns="94423" bIns="47212"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4"/>
            <a:ext cx="3077740" cy="469424"/>
          </a:xfrm>
          <a:prstGeom prst="rect">
            <a:avLst/>
          </a:prstGeom>
        </p:spPr>
        <p:txBody>
          <a:bodyPr vert="horz" lIns="94423" tIns="47212" rIns="94423" bIns="47212" rtlCol="0" anchor="b"/>
          <a:lstStyle>
            <a:lvl1pPr algn="r">
              <a:defRPr sz="1200"/>
            </a:lvl1pPr>
          </a:lstStyle>
          <a:p>
            <a:fld id="{62B7FE6A-6F6F-47F0-A99B-F0912C12A08B}" type="slidenum">
              <a:rPr lang="en-US" smtClean="0"/>
              <a:t>‹#›</a:t>
            </a:fld>
            <a:endParaRPr lang="en-US"/>
          </a:p>
        </p:txBody>
      </p:sp>
    </p:spTree>
    <p:extLst>
      <p:ext uri="{BB962C8B-B14F-4D97-AF65-F5344CB8AC3E}">
        <p14:creationId xmlns:p14="http://schemas.microsoft.com/office/powerpoint/2010/main" val="26324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423" tIns="47212" rIns="94423" bIns="47212" rtlCol="0"/>
          <a:lstStyle>
            <a:lvl1pPr algn="l">
              <a:defRPr sz="1200"/>
            </a:lvl1pPr>
          </a:lstStyle>
          <a:p>
            <a:endParaRPr lang="en-US"/>
          </a:p>
        </p:txBody>
      </p:sp>
      <p:sp>
        <p:nvSpPr>
          <p:cNvPr id="3" name="Date Placeholder 2"/>
          <p:cNvSpPr>
            <a:spLocks noGrp="1"/>
          </p:cNvSpPr>
          <p:nvPr>
            <p:ph type="dt" idx="1"/>
          </p:nvPr>
        </p:nvSpPr>
        <p:spPr>
          <a:xfrm>
            <a:off x="4023092" y="0"/>
            <a:ext cx="3077740" cy="469424"/>
          </a:xfrm>
          <a:prstGeom prst="rect">
            <a:avLst/>
          </a:prstGeom>
        </p:spPr>
        <p:txBody>
          <a:bodyPr vert="horz" lIns="94423" tIns="47212" rIns="94423" bIns="47212" rtlCol="0"/>
          <a:lstStyle>
            <a:lvl1pPr algn="r">
              <a:defRPr sz="1200"/>
            </a:lvl1pPr>
          </a:lstStyle>
          <a:p>
            <a:fld id="{A2DD0BEE-9C37-4EE4-8243-38AA733DE7FE}" type="datetimeFigureOut">
              <a:rPr lang="en-US" smtClean="0"/>
              <a:pPr/>
              <a:t>10/20/18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423" tIns="47212" rIns="94423" bIns="47212"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423" tIns="47212" rIns="94423" bIns="472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40" cy="469424"/>
          </a:xfrm>
          <a:prstGeom prst="rect">
            <a:avLst/>
          </a:prstGeom>
        </p:spPr>
        <p:txBody>
          <a:bodyPr vert="horz" lIns="94423" tIns="47212" rIns="94423" bIns="47212"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4"/>
            <a:ext cx="3077740" cy="469424"/>
          </a:xfrm>
          <a:prstGeom prst="rect">
            <a:avLst/>
          </a:prstGeom>
        </p:spPr>
        <p:txBody>
          <a:bodyPr vert="horz" lIns="94423" tIns="47212" rIns="94423" bIns="47212" rtlCol="0" anchor="b"/>
          <a:lstStyle>
            <a:lvl1pPr algn="r">
              <a:defRPr sz="1200"/>
            </a:lvl1pPr>
          </a:lstStyle>
          <a:p>
            <a:fld id="{E921E825-78F4-4D8F-AA6B-E9FBF90E98CD}" type="slidenum">
              <a:rPr lang="en-US" smtClean="0"/>
              <a:pPr/>
              <a:t>‹#›</a:t>
            </a:fld>
            <a:endParaRPr lang="en-US"/>
          </a:p>
        </p:txBody>
      </p:sp>
    </p:spTree>
    <p:extLst>
      <p:ext uri="{BB962C8B-B14F-4D97-AF65-F5344CB8AC3E}">
        <p14:creationId xmlns:p14="http://schemas.microsoft.com/office/powerpoint/2010/main" val="192757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specialeducationadvisor.com/special-education/transition-planning/secondary-transitio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1E825-78F4-4D8F-AA6B-E9FBF90E98CD}" type="slidenum">
              <a:rPr lang="en-US" smtClean="0"/>
              <a:pPr/>
              <a:t>1</a:t>
            </a:fld>
            <a:endParaRPr lang="en-US"/>
          </a:p>
        </p:txBody>
      </p:sp>
    </p:spTree>
    <p:extLst>
      <p:ext uri="{BB962C8B-B14F-4D97-AF65-F5344CB8AC3E}">
        <p14:creationId xmlns:p14="http://schemas.microsoft.com/office/powerpoint/2010/main" val="194630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in 2017 the Supreme</a:t>
            </a:r>
            <a:r>
              <a:rPr lang="en-US" baseline="0" dirty="0" smtClean="0"/>
              <a:t> court ruled in favor of </a:t>
            </a:r>
            <a:r>
              <a:rPr lang="en-US" baseline="0" dirty="0" err="1" smtClean="0"/>
              <a:t>Endrew</a:t>
            </a:r>
            <a:r>
              <a:rPr lang="en-US" baseline="0" dirty="0" smtClean="0"/>
              <a:t> </a:t>
            </a:r>
            <a:r>
              <a:rPr lang="en-US" baseline="0" smtClean="0"/>
              <a:t>F. </a:t>
            </a:r>
            <a:r>
              <a:rPr lang="en-US" smtClean="0"/>
              <a:t>Parents </a:t>
            </a:r>
            <a:r>
              <a:rPr lang="en-US" dirty="0" smtClean="0"/>
              <a:t>can…</a:t>
            </a:r>
          </a:p>
          <a:p>
            <a:r>
              <a:rPr lang="en-US" dirty="0" smtClean="0"/>
              <a:t> </a:t>
            </a:r>
          </a:p>
          <a:p>
            <a:r>
              <a:rPr lang="en-US" dirty="0" smtClean="0"/>
              <a:t>·        Expect progress monitoring (data/detailed)</a:t>
            </a:r>
          </a:p>
          <a:p>
            <a:r>
              <a:rPr lang="en-US" dirty="0" smtClean="0"/>
              <a:t>·        Focus on the child’s current circumstances instead of the “forever” diagnosis</a:t>
            </a:r>
          </a:p>
          <a:p>
            <a:r>
              <a:rPr lang="en-US" dirty="0" smtClean="0"/>
              <a:t>·        Focus on individualization</a:t>
            </a:r>
          </a:p>
          <a:p>
            <a:r>
              <a:rPr lang="en-US" dirty="0" smtClean="0"/>
              <a:t>·        Expect progress in the short term; don’t wait until the end of the year to raise concerns about lack of timely progress</a:t>
            </a:r>
          </a:p>
          <a:p>
            <a:r>
              <a:rPr lang="en-US" dirty="0" smtClean="0"/>
              <a:t>·        Ask questions of teachers</a:t>
            </a:r>
          </a:p>
          <a:p>
            <a:r>
              <a:rPr lang="en-US" dirty="0" smtClean="0"/>
              <a:t>·        Ask for benchmarking towards the annual goals even if short-term objectives aren’t “required” in their state for their child</a:t>
            </a:r>
          </a:p>
          <a:p>
            <a:r>
              <a:rPr lang="en-US" dirty="0" smtClean="0"/>
              <a:t>·        Raise their own expectations for their child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10</a:t>
            </a:fld>
            <a:endParaRPr lang="en-US"/>
          </a:p>
        </p:txBody>
      </p:sp>
    </p:spTree>
    <p:extLst>
      <p:ext uri="{BB962C8B-B14F-4D97-AF65-F5344CB8AC3E}">
        <p14:creationId xmlns:p14="http://schemas.microsoft.com/office/powerpoint/2010/main" val="165123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was said to me when </a:t>
            </a:r>
            <a:r>
              <a:rPr lang="en-US" baseline="0" dirty="0" err="1" smtClean="0"/>
              <a:t>Laurin</a:t>
            </a:r>
            <a:r>
              <a:rPr lang="en-US" baseline="0" dirty="0" smtClean="0"/>
              <a:t> was only 7 or 8 months old……..</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11</a:t>
            </a:fld>
            <a:endParaRPr lang="en-US"/>
          </a:p>
        </p:txBody>
      </p:sp>
    </p:spTree>
    <p:extLst>
      <p:ext uri="{BB962C8B-B14F-4D97-AF65-F5344CB8AC3E}">
        <p14:creationId xmlns:p14="http://schemas.microsoft.com/office/powerpoint/2010/main" val="241188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option (go over), another is</a:t>
            </a:r>
            <a:r>
              <a:rPr lang="en-US" baseline="0" dirty="0" smtClean="0"/>
              <a:t> a positive student profile, likes and dislikes, basically describing your child that it is not about what they can’t do but what they can do.  When I used to take parent calls right after I said hello the parent started with everything deficit based and when they took a breath I was able to ask little girl or little boy </a:t>
            </a:r>
            <a:r>
              <a:rPr lang="en-US" baseline="0" dirty="0" err="1" smtClean="0"/>
              <a:t>etc</a:t>
            </a:r>
            <a:r>
              <a:rPr lang="en-US" baseline="0" dirty="0" smtClean="0"/>
              <a:t>…., so basically whatever works for you to see the gifts and talents of your child no matter what a test score says…….</a:t>
            </a:r>
          </a:p>
          <a:p>
            <a:endParaRPr lang="en-US" baseline="0" dirty="0" smtClean="0"/>
          </a:p>
          <a:p>
            <a:r>
              <a:rPr lang="en-US" baseline="0" dirty="0" smtClean="0"/>
              <a:t>I know this is hard to believe but school is truly just a blip in our kids life so always keeping our eye on the prize working toward that good life</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12</a:t>
            </a:fld>
            <a:endParaRPr lang="en-US"/>
          </a:p>
        </p:txBody>
      </p:sp>
    </p:spTree>
    <p:extLst>
      <p:ext uri="{BB962C8B-B14F-4D97-AF65-F5344CB8AC3E}">
        <p14:creationId xmlns:p14="http://schemas.microsoft.com/office/powerpoint/2010/main" val="338651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what it is like to sit in an IEP meeting</a:t>
            </a:r>
            <a:r>
              <a:rPr lang="en-US" baseline="0" dirty="0" smtClean="0"/>
              <a:t> don’t we? How many of us have felt lost? Confused? Frustrated? Angry?  I am going to share some tips and strategies that I have learned over my many years of advocacy.  I had great teachers as I was coming up so I am hopeful this will be helpful.  </a:t>
            </a:r>
            <a:r>
              <a:rPr lang="en-US" dirty="0" smtClean="0"/>
              <a:t>Now let’s break each one of these down</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13</a:t>
            </a:fld>
            <a:endParaRPr lang="en-US"/>
          </a:p>
        </p:txBody>
      </p:sp>
    </p:spTree>
    <p:extLst>
      <p:ext uri="{BB962C8B-B14F-4D97-AF65-F5344CB8AC3E}">
        <p14:creationId xmlns:p14="http://schemas.microsoft.com/office/powerpoint/2010/main" val="377741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unpack each of these…..</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14</a:t>
            </a:fld>
            <a:endParaRPr lang="en-US"/>
          </a:p>
        </p:txBody>
      </p:sp>
    </p:spTree>
    <p:extLst>
      <p:ext uri="{BB962C8B-B14F-4D97-AF65-F5344CB8AC3E}">
        <p14:creationId xmlns:p14="http://schemas.microsoft.com/office/powerpoint/2010/main" val="295721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1E825-78F4-4D8F-AA6B-E9FBF90E98CD}" type="slidenum">
              <a:rPr lang="en-US" smtClean="0"/>
              <a:pPr/>
              <a:t>15</a:t>
            </a:fld>
            <a:endParaRPr lang="en-US"/>
          </a:p>
        </p:txBody>
      </p:sp>
    </p:spTree>
    <p:extLst>
      <p:ext uri="{BB962C8B-B14F-4D97-AF65-F5344CB8AC3E}">
        <p14:creationId xmlns:p14="http://schemas.microsoft.com/office/powerpoint/2010/main" val="389175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the day everything</a:t>
            </a:r>
            <a:r>
              <a:rPr lang="en-US" baseline="0" dirty="0" smtClean="0"/>
              <a:t> on the IEP should be written in a way that your grandmother can understand – everyone laughs at me but if everyone got hit by a bus and you were the only one left can you explain it to the new team but if you think about it this is basically how it is every year – new teachers, new therapist, new EC staff </a:t>
            </a:r>
            <a:r>
              <a:rPr lang="en-US" baseline="0" dirty="0" err="1" smtClean="0"/>
              <a:t>etc</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16</a:t>
            </a:fld>
            <a:endParaRPr lang="en-US"/>
          </a:p>
        </p:txBody>
      </p:sp>
    </p:spTree>
    <p:extLst>
      <p:ext uri="{BB962C8B-B14F-4D97-AF65-F5344CB8AC3E}">
        <p14:creationId xmlns:p14="http://schemas.microsoft.com/office/powerpoint/2010/main" val="2285026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meeting with me today            My understanding of the meeting was	Put</a:t>
            </a:r>
            <a:r>
              <a:rPr lang="en-US" baseline="0" dirty="0" smtClean="0"/>
              <a:t> a timeframe	If I </a:t>
            </a:r>
            <a:r>
              <a:rPr lang="en-US" baseline="0" smtClean="0"/>
              <a:t>have misunderstand</a:t>
            </a:r>
            <a:endParaRPr lang="en-US"/>
          </a:p>
        </p:txBody>
      </p:sp>
      <p:sp>
        <p:nvSpPr>
          <p:cNvPr id="4" name="Slide Number Placeholder 3"/>
          <p:cNvSpPr>
            <a:spLocks noGrp="1"/>
          </p:cNvSpPr>
          <p:nvPr>
            <p:ph type="sldNum" sz="quarter" idx="10"/>
          </p:nvPr>
        </p:nvSpPr>
        <p:spPr/>
        <p:txBody>
          <a:bodyPr/>
          <a:lstStyle/>
          <a:p>
            <a:fld id="{E921E825-78F4-4D8F-AA6B-E9FBF90E98CD}" type="slidenum">
              <a:rPr lang="en-US" smtClean="0"/>
              <a:pPr/>
              <a:t>17</a:t>
            </a:fld>
            <a:endParaRPr lang="en-US"/>
          </a:p>
        </p:txBody>
      </p:sp>
    </p:spTree>
    <p:extLst>
      <p:ext uri="{BB962C8B-B14F-4D97-AF65-F5344CB8AC3E}">
        <p14:creationId xmlns:p14="http://schemas.microsoft.com/office/powerpoint/2010/main" val="138675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while those key phrases can be helpful it is also helpful to use MSDE’s tools to help with your role in advocacy  go thru TA Bulletins </a:t>
            </a:r>
          </a:p>
          <a:p>
            <a:endParaRPr lang="en-US" baseline="0" dirty="0" smtClean="0"/>
          </a:p>
          <a:p>
            <a:r>
              <a:rPr lang="en-US" baseline="0" dirty="0" smtClean="0"/>
              <a:t>So we have started with our history and then moved to how we can hone and refine our advocacy skills as parents but I want to circle us back to additional opportunities in our role of </a:t>
            </a:r>
            <a:r>
              <a:rPr lang="en-US" baseline="0" dirty="0" err="1" smtClean="0"/>
              <a:t>advovacy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18</a:t>
            </a:fld>
            <a:endParaRPr lang="en-US"/>
          </a:p>
        </p:txBody>
      </p:sp>
    </p:spTree>
    <p:extLst>
      <p:ext uri="{BB962C8B-B14F-4D97-AF65-F5344CB8AC3E}">
        <p14:creationId xmlns:p14="http://schemas.microsoft.com/office/powerpoint/2010/main" val="526409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examples </a:t>
            </a:r>
          </a:p>
          <a:p>
            <a:endParaRPr lang="en-US" baseline="0" dirty="0" smtClean="0"/>
          </a:p>
          <a:p>
            <a:r>
              <a:rPr lang="en-US" baseline="0" dirty="0" smtClean="0"/>
              <a:t>Local – SECACs, PTAs, PTOs, School Boards, Support Groups, other advisory groups, ICC</a:t>
            </a:r>
          </a:p>
          <a:p>
            <a:r>
              <a:rPr lang="en-US" baseline="0" dirty="0" smtClean="0"/>
              <a:t>Regional – these can be different depending on the group, but do your research </a:t>
            </a:r>
          </a:p>
          <a:p>
            <a:r>
              <a:rPr lang="en-US" baseline="0" dirty="0" smtClean="0"/>
              <a:t>State – SICC, SESAC, Advisory groups</a:t>
            </a:r>
          </a:p>
          <a:p>
            <a:r>
              <a:rPr lang="en-US" baseline="0" dirty="0" smtClean="0"/>
              <a:t>National – depends on legislation </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19</a:t>
            </a:fld>
            <a:endParaRPr lang="en-US"/>
          </a:p>
        </p:txBody>
      </p:sp>
    </p:spTree>
    <p:extLst>
      <p:ext uri="{BB962C8B-B14F-4D97-AF65-F5344CB8AC3E}">
        <p14:creationId xmlns:p14="http://schemas.microsoft.com/office/powerpoint/2010/main" val="239963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1E825-78F4-4D8F-AA6B-E9FBF90E98CD}" type="slidenum">
              <a:rPr lang="en-US" smtClean="0"/>
              <a:pPr/>
              <a:t>2</a:t>
            </a:fld>
            <a:endParaRPr lang="en-US"/>
          </a:p>
        </p:txBody>
      </p:sp>
    </p:spTree>
    <p:extLst>
      <p:ext uri="{BB962C8B-B14F-4D97-AF65-F5344CB8AC3E}">
        <p14:creationId xmlns:p14="http://schemas.microsoft.com/office/powerpoint/2010/main" val="1204446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always like to share this pic of my daughters</a:t>
            </a:r>
            <a:r>
              <a:rPr lang="en-US" baseline="0" dirty="0" smtClean="0"/>
              <a:t> – share a little about each – and then yes you will survive even when it feels like you won’t………..</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20</a:t>
            </a:fld>
            <a:endParaRPr lang="en-US"/>
          </a:p>
        </p:txBody>
      </p:sp>
    </p:spTree>
    <p:extLst>
      <p:ext uri="{BB962C8B-B14F-4D97-AF65-F5344CB8AC3E}">
        <p14:creationId xmlns:p14="http://schemas.microsoft.com/office/powerpoint/2010/main" val="530351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1E825-78F4-4D8F-AA6B-E9FBF90E98CD}" type="slidenum">
              <a:rPr lang="en-US" smtClean="0"/>
              <a:pPr/>
              <a:t>21</a:t>
            </a:fld>
            <a:endParaRPr lang="en-US"/>
          </a:p>
        </p:txBody>
      </p:sp>
    </p:spTree>
    <p:extLst>
      <p:ext uri="{BB962C8B-B14F-4D97-AF65-F5344CB8AC3E}">
        <p14:creationId xmlns:p14="http://schemas.microsoft.com/office/powerpoint/2010/main" val="21971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1E825-78F4-4D8F-AA6B-E9FBF90E98CD}" type="slidenum">
              <a:rPr lang="en-US" smtClean="0"/>
              <a:pPr/>
              <a:t>3</a:t>
            </a:fld>
            <a:endParaRPr lang="en-US"/>
          </a:p>
        </p:txBody>
      </p:sp>
    </p:spTree>
    <p:extLst>
      <p:ext uri="{BB962C8B-B14F-4D97-AF65-F5344CB8AC3E}">
        <p14:creationId xmlns:p14="http://schemas.microsoft.com/office/powerpoint/2010/main" val="120444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Topical,</a:t>
            </a:r>
            <a:r>
              <a:rPr lang="en-US" baseline="0" dirty="0" smtClean="0"/>
              <a:t> leadership, big kid transition, </a:t>
            </a:r>
            <a:r>
              <a:rPr lang="en-US" baseline="0" dirty="0" err="1" smtClean="0"/>
              <a:t>etc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4</a:t>
            </a:fld>
            <a:endParaRPr lang="en-US"/>
          </a:p>
        </p:txBody>
      </p:sp>
    </p:spTree>
    <p:extLst>
      <p:ext uri="{BB962C8B-B14F-4D97-AF65-F5344CB8AC3E}">
        <p14:creationId xmlns:p14="http://schemas.microsoft.com/office/powerpoint/2010/main" val="326996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1E825-78F4-4D8F-AA6B-E9FBF90E98CD}" type="slidenum">
              <a:rPr lang="en-US" smtClean="0"/>
              <a:pPr/>
              <a:t>5</a:t>
            </a:fld>
            <a:endParaRPr lang="en-US"/>
          </a:p>
        </p:txBody>
      </p:sp>
    </p:spTree>
    <p:extLst>
      <p:ext uri="{BB962C8B-B14F-4D97-AF65-F5344CB8AC3E}">
        <p14:creationId xmlns:p14="http://schemas.microsoft.com/office/powerpoint/2010/main" val="428015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started</a:t>
            </a:r>
            <a:r>
              <a:rPr lang="en-US" baseline="0" dirty="0" smtClean="0"/>
              <a:t> it is important to set the stage as families of children with disabilities and special healthcare needs.  So by show of hands how many folks started your kids prior to 2004?  How many after?  For most of us we have no idea what preceded 2004.  In our current climate it is important for us to understand what came before us and the work of the pioneers.  Let’s take a look at our history and how it helps us to continue to fuel our energy and passion to advocate for our children, and the system – be it local, state, and national</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6</a:t>
            </a:fld>
            <a:endParaRPr lang="en-US"/>
          </a:p>
        </p:txBody>
      </p:sp>
    </p:spTree>
    <p:extLst>
      <p:ext uri="{BB962C8B-B14F-4D97-AF65-F5344CB8AC3E}">
        <p14:creationId xmlns:p14="http://schemas.microsoft.com/office/powerpoint/2010/main" val="273000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a:t>
            </a:r>
            <a:r>
              <a:rPr lang="en-US" baseline="0" dirty="0" smtClean="0"/>
              <a:t> to review our history of special education at the federal level</a:t>
            </a:r>
            <a:endParaRPr lang="en-US" dirty="0" smtClean="0"/>
          </a:p>
          <a:p>
            <a:endParaRPr lang="en-US" dirty="0" smtClean="0"/>
          </a:p>
          <a:p>
            <a:r>
              <a:rPr lang="en-US" dirty="0" smtClean="0"/>
              <a:t>94-142</a:t>
            </a:r>
          </a:p>
          <a:p>
            <a:r>
              <a:rPr lang="en-US" dirty="0" smtClean="0"/>
              <a:t>99-457  early intervention was added </a:t>
            </a:r>
          </a:p>
          <a:p>
            <a:pPr defTabSz="931591">
              <a:defRPr/>
            </a:pPr>
            <a:r>
              <a:rPr lang="en-US" dirty="0" smtClean="0"/>
              <a:t>101-476 </a:t>
            </a:r>
            <a:r>
              <a:rPr lang="en-US" b="0" dirty="0" smtClean="0">
                <a:latin typeface="+mn-lt"/>
              </a:rPr>
              <a:t>This law expanded the eligibility categories to include autism and traumatic brain injuries as well as defining assistive technology devices and services.</a:t>
            </a:r>
            <a:endParaRPr lang="en-US" dirty="0" smtClean="0">
              <a:latin typeface="+mn-l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7</a:t>
            </a:fld>
            <a:endParaRPr lang="en-US"/>
          </a:p>
        </p:txBody>
      </p:sp>
    </p:spTree>
    <p:extLst>
      <p:ext uri="{BB962C8B-B14F-4D97-AF65-F5344CB8AC3E}">
        <p14:creationId xmlns:p14="http://schemas.microsoft.com/office/powerpoint/2010/main" val="234068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dirty="0" smtClean="0"/>
              <a:t>Public Law 105-17 was enacted This reauthorization of IDEA saw the initiative for </a:t>
            </a:r>
            <a:r>
              <a:rPr lang="en-US" b="0" dirty="0" smtClean="0">
                <a:hlinkClick r:id="rId3"/>
              </a:rPr>
              <a:t>transition services</a:t>
            </a:r>
            <a:r>
              <a:rPr lang="en-US" b="0" dirty="0" smtClean="0"/>
              <a:t>.  It required a transition plan to be a part of every IEP no later than the child’s sixteenth birthday.  Many other major issues were addressed in this reauthorization some of them include:</a:t>
            </a:r>
          </a:p>
          <a:p>
            <a:pPr fontAlgn="base"/>
            <a:r>
              <a:rPr lang="en-US" b="0" dirty="0" smtClean="0"/>
              <a:t>That every IEP must include present levels of performance, measurable goals, statement of services, and statement of accommodations or modifications;</a:t>
            </a:r>
          </a:p>
          <a:p>
            <a:pPr fontAlgn="base"/>
            <a:r>
              <a:rPr lang="en-US" b="0" dirty="0" smtClean="0"/>
              <a:t>That a regular education teacher must be involved in the IEP;</a:t>
            </a:r>
          </a:p>
          <a:p>
            <a:pPr fontAlgn="base"/>
            <a:r>
              <a:rPr lang="en-US" b="0" dirty="0" smtClean="0"/>
              <a:t>That students with IEP’s will participate in State assessment tests;</a:t>
            </a:r>
          </a:p>
          <a:p>
            <a:pPr fontAlgn="base"/>
            <a:r>
              <a:rPr lang="en-US" b="0" dirty="0" smtClean="0"/>
              <a:t>Updated the discipline rules to align with recent court decisions; and</a:t>
            </a:r>
          </a:p>
          <a:p>
            <a:pPr fontAlgn="base"/>
            <a:r>
              <a:rPr lang="en-US" b="0" dirty="0" smtClean="0"/>
              <a:t>Addressed eligibility for ADHD under Other Health Impairments.</a:t>
            </a:r>
          </a:p>
          <a:p>
            <a:pPr fontAlgn="base"/>
            <a:endParaRPr lang="en-US" b="0" dirty="0" smtClean="0"/>
          </a:p>
          <a:p>
            <a:pPr fontAlgn="base"/>
            <a:r>
              <a:rPr lang="en-US" b="0" dirty="0" smtClean="0"/>
              <a:t>Public Law 108-446 reauthorization in 2004 but we</a:t>
            </a:r>
            <a:r>
              <a:rPr lang="en-US" b="0" baseline="0" dirty="0" smtClean="0"/>
              <a:t> do have a bunch of theories - </a:t>
            </a:r>
            <a:r>
              <a:rPr lang="en-US" b="0" baseline="0" dirty="0" smtClean="0">
                <a:sym typeface="Wingdings" panose="05000000000000000000" pitchFamily="2" charset="2"/>
              </a:rPr>
              <a:t> </a:t>
            </a:r>
          </a:p>
          <a:p>
            <a:pPr fontAlgn="base"/>
            <a:endParaRPr lang="en-US" b="0" baseline="0" dirty="0" smtClean="0">
              <a:sym typeface="Wingdings" panose="05000000000000000000" pitchFamily="2" charset="2"/>
            </a:endParaRPr>
          </a:p>
          <a:p>
            <a:pPr fontAlgn="base"/>
            <a:endParaRPr lang="en-US" b="0" dirty="0" smtClean="0"/>
          </a:p>
          <a:p>
            <a:pPr fontAlgn="base"/>
            <a:endParaRPr lang="en-US" b="0" dirty="0" smtClean="0"/>
          </a:p>
          <a:p>
            <a:pPr fontAlgn="base"/>
            <a:endParaRPr lang="en-US" b="0" dirty="0" smtClean="0"/>
          </a:p>
          <a:p>
            <a:pPr fontAlgn="base"/>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8</a:t>
            </a:fld>
            <a:endParaRPr lang="en-US"/>
          </a:p>
        </p:txBody>
      </p:sp>
    </p:spTree>
    <p:extLst>
      <p:ext uri="{BB962C8B-B14F-4D97-AF65-F5344CB8AC3E}">
        <p14:creationId xmlns:p14="http://schemas.microsoft.com/office/powerpoint/2010/main" val="234068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federal law was developed then each state had to have one and then</a:t>
            </a:r>
            <a:r>
              <a:rPr lang="en-US" baseline="0" dirty="0" smtClean="0"/>
              <a:t> regulations are created so g</a:t>
            </a:r>
            <a:r>
              <a:rPr lang="en-US" dirty="0" smtClean="0"/>
              <a:t>reat news!  COMAR is broader than IDEA! BUT this is set by our General Assembly</a:t>
            </a:r>
            <a:endParaRPr lang="en-US" dirty="0"/>
          </a:p>
        </p:txBody>
      </p:sp>
      <p:sp>
        <p:nvSpPr>
          <p:cNvPr id="4" name="Slide Number Placeholder 3"/>
          <p:cNvSpPr>
            <a:spLocks noGrp="1"/>
          </p:cNvSpPr>
          <p:nvPr>
            <p:ph type="sldNum" sz="quarter" idx="10"/>
          </p:nvPr>
        </p:nvSpPr>
        <p:spPr/>
        <p:txBody>
          <a:bodyPr/>
          <a:lstStyle/>
          <a:p>
            <a:fld id="{E921E825-78F4-4D8F-AA6B-E9FBF90E98CD}" type="slidenum">
              <a:rPr lang="en-US" smtClean="0"/>
              <a:pPr/>
              <a:t>9</a:t>
            </a:fld>
            <a:endParaRPr lang="en-US"/>
          </a:p>
        </p:txBody>
      </p:sp>
    </p:spTree>
    <p:extLst>
      <p:ext uri="{BB962C8B-B14F-4D97-AF65-F5344CB8AC3E}">
        <p14:creationId xmlns:p14="http://schemas.microsoft.com/office/powerpoint/2010/main" val="306398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12681290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189874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65214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2778087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71351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23616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508959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284390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952194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97807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168198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79482053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220577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414079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91962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25986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192819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24242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148936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600201"/>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24445102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229600" cy="4343399"/>
          </a:xfrm>
          <a:prstGeom prst="rect">
            <a:avLst/>
          </a:prstGeom>
        </p:spPr>
        <p:txBody>
          <a:bodyPr vert="horz" lIns="91440" tIns="45720" rIns="91440" bIns="45720" rtlCol="0">
            <a:normAutofit/>
          </a:bodyPr>
          <a:lstStyle/>
          <a:p>
            <a:pPr lvl="0"/>
            <a:r>
              <a:rPr lang="en-US" dirty="0" smtClean="0"/>
              <a:t>Headline text style</a:t>
            </a:r>
          </a:p>
          <a:p>
            <a:pPr lvl="1"/>
            <a:r>
              <a:rPr lang="en-US" dirty="0" smtClean="0"/>
              <a:t>Second level </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7" name="Title 1"/>
          <p:cNvSpPr txBox="1">
            <a:spLocks/>
          </p:cNvSpPr>
          <p:nvPr/>
        </p:nvSpPr>
        <p:spPr>
          <a:xfrm>
            <a:off x="0" y="0"/>
            <a:ext cx="9144000" cy="990600"/>
          </a:xfrm>
          <a:prstGeom prst="rect">
            <a:avLst/>
          </a:prstGeom>
          <a:solidFill>
            <a:schemeClr val="accent1">
              <a:lumMod val="75000"/>
            </a:schemeClr>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white"/>
              </a:solidFill>
            </a:endParaRPr>
          </a:p>
        </p:txBody>
      </p:sp>
      <p:pic>
        <p:nvPicPr>
          <p:cNvPr id="1026"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2585" y="6111480"/>
            <a:ext cx="2209800" cy="59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385784" y="6103550"/>
            <a:ext cx="5334000" cy="523220"/>
            <a:chOff x="3048000" y="6049975"/>
            <a:chExt cx="5334000" cy="523220"/>
          </a:xfrm>
        </p:grpSpPr>
        <p:sp>
          <p:nvSpPr>
            <p:cNvPr id="10" name="TextBox 9"/>
            <p:cNvSpPr txBox="1"/>
            <p:nvPr/>
          </p:nvSpPr>
          <p:spPr>
            <a:xfrm>
              <a:off x="3048000" y="6049975"/>
              <a:ext cx="5334000" cy="523220"/>
            </a:xfrm>
            <a:prstGeom prst="rect">
              <a:avLst/>
            </a:prstGeom>
            <a:noFill/>
          </p:spPr>
          <p:txBody>
            <a:bodyPr wrap="square" rtlCol="0">
              <a:spAutoFit/>
            </a:bodyPr>
            <a:lstStyle/>
            <a:p>
              <a:r>
                <a:rPr lang="en-US" sz="2800" b="1" dirty="0">
                  <a:solidFill>
                    <a:srgbClr val="4F81BD">
                      <a:lumMod val="60000"/>
                      <a:lumOff val="40000"/>
                    </a:srgbClr>
                  </a:solidFill>
                </a:rPr>
                <a:t>SUPPORT    </a:t>
              </a:r>
              <a:r>
                <a:rPr lang="en-US" sz="2800" b="1" dirty="0" smtClean="0">
                  <a:solidFill>
                    <a:srgbClr val="4F81BD">
                      <a:lumMod val="60000"/>
                      <a:lumOff val="40000"/>
                    </a:srgbClr>
                  </a:solidFill>
                </a:rPr>
                <a:t> INFORM     EMPOWER</a:t>
              </a:r>
              <a:endParaRPr lang="en-US" sz="2800" b="1" dirty="0">
                <a:solidFill>
                  <a:srgbClr val="4F81BD">
                    <a:lumMod val="60000"/>
                    <a:lumOff val="40000"/>
                  </a:srgbClr>
                </a:solidFill>
              </a:endParaRPr>
            </a:p>
          </p:txBody>
        </p:sp>
        <p:sp>
          <p:nvSpPr>
            <p:cNvPr id="11" name="Oval 10"/>
            <p:cNvSpPr/>
            <p:nvPr/>
          </p:nvSpPr>
          <p:spPr>
            <a:xfrm>
              <a:off x="4677870" y="6276994"/>
              <a:ext cx="96852" cy="9685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lumMod val="60000"/>
                    <a:lumOff val="40000"/>
                  </a:srgbClr>
                </a:solidFill>
              </a:endParaRPr>
            </a:p>
          </p:txBody>
        </p:sp>
        <p:sp>
          <p:nvSpPr>
            <p:cNvPr id="12" name="Oval 11"/>
            <p:cNvSpPr/>
            <p:nvPr/>
          </p:nvSpPr>
          <p:spPr>
            <a:xfrm>
              <a:off x="6329826" y="6276994"/>
              <a:ext cx="96852" cy="9685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Title 1"/>
          <p:cNvSpPr txBox="1">
            <a:spLocks/>
          </p:cNvSpPr>
          <p:nvPr/>
        </p:nvSpPr>
        <p:spPr>
          <a:xfrm>
            <a:off x="304800" y="247650"/>
            <a:ext cx="85344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900" dirty="0">
              <a:solidFill>
                <a:prstClr val="black"/>
              </a:solidFill>
            </a:endParaRPr>
          </a:p>
        </p:txBody>
      </p:sp>
    </p:spTree>
    <p:extLst>
      <p:ext uri="{BB962C8B-B14F-4D97-AF65-F5344CB8AC3E}">
        <p14:creationId xmlns:p14="http://schemas.microsoft.com/office/powerpoint/2010/main" val="1683328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3200" b="1" i="0" kern="1200" baseline="0">
          <a:solidFill>
            <a:schemeClr val="tx1"/>
          </a:solidFill>
          <a:latin typeface="Gill Sans MT" panose="020B0502020104020203" pitchFamily="34" charset="0"/>
          <a:ea typeface="+mn-ea"/>
          <a:cs typeface="+mn-cs"/>
        </a:defRPr>
      </a:lvl1pPr>
      <a:lvl2pPr marL="457200" indent="0" algn="l" defTabSz="914400" rtl="0" eaLnBrk="1" latinLnBrk="0" hangingPunct="1">
        <a:spcBef>
          <a:spcPct val="20000"/>
        </a:spcBef>
        <a:buFontTx/>
        <a:buNone/>
        <a:defRPr sz="2800" b="1" i="1"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3493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"ambitious goals" </a:t>
            </a:r>
            <a:endParaRPr lang="en-US" dirty="0" smtClean="0"/>
          </a:p>
          <a:p>
            <a:endParaRPr lang="en-US" dirty="0"/>
          </a:p>
          <a:p>
            <a:r>
              <a:rPr lang="en-US" dirty="0" smtClean="0"/>
              <a:t>				“</a:t>
            </a:r>
            <a:r>
              <a:rPr lang="en-US" dirty="0"/>
              <a:t>high expectations</a:t>
            </a:r>
            <a:r>
              <a:rPr lang="en-US" dirty="0" smtClean="0"/>
              <a:t>”</a:t>
            </a:r>
          </a:p>
          <a:p>
            <a:endParaRPr lang="en-US" dirty="0"/>
          </a:p>
          <a:p>
            <a:r>
              <a:rPr lang="en-US" dirty="0"/>
              <a:t>child's "potential" </a:t>
            </a:r>
          </a:p>
          <a:p>
            <a:endParaRPr lang="en-US" dirty="0"/>
          </a:p>
        </p:txBody>
      </p:sp>
      <p:sp>
        <p:nvSpPr>
          <p:cNvPr id="3" name="TextBox 2"/>
          <p:cNvSpPr txBox="1"/>
          <p:nvPr/>
        </p:nvSpPr>
        <p:spPr>
          <a:xfrm>
            <a:off x="304800" y="25400"/>
            <a:ext cx="4147131" cy="1015663"/>
          </a:xfrm>
          <a:prstGeom prst="rect">
            <a:avLst/>
          </a:prstGeom>
          <a:noFill/>
        </p:spPr>
        <p:txBody>
          <a:bodyPr wrap="square" rtlCol="0">
            <a:spAutoFit/>
          </a:bodyPr>
          <a:lstStyle/>
          <a:p>
            <a:r>
              <a:rPr lang="en-US" sz="6000" dirty="0" err="1" smtClean="0">
                <a:solidFill>
                  <a:schemeClr val="bg1"/>
                </a:solidFill>
              </a:rPr>
              <a:t>Endrew</a:t>
            </a:r>
            <a:r>
              <a:rPr lang="en-US" sz="6000" dirty="0" smtClean="0">
                <a:solidFill>
                  <a:schemeClr val="bg1"/>
                </a:solidFill>
              </a:rPr>
              <a:t> F. </a:t>
            </a:r>
            <a:endParaRPr lang="en-US" sz="6000" dirty="0">
              <a:solidFill>
                <a:schemeClr val="bg1"/>
              </a:solidFill>
            </a:endParaRPr>
          </a:p>
        </p:txBody>
      </p:sp>
    </p:spTree>
    <p:extLst>
      <p:ext uri="{BB962C8B-B14F-4D97-AF65-F5344CB8AC3E}">
        <p14:creationId xmlns:p14="http://schemas.microsoft.com/office/powerpoint/2010/main" val="37006789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are her mom you know her best”</a:t>
            </a:r>
          </a:p>
          <a:p>
            <a:endParaRPr lang="en-US" dirty="0"/>
          </a:p>
        </p:txBody>
      </p:sp>
    </p:spTree>
    <p:extLst>
      <p:ext uri="{BB962C8B-B14F-4D97-AF65-F5344CB8AC3E}">
        <p14:creationId xmlns:p14="http://schemas.microsoft.com/office/powerpoint/2010/main" val="19919497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838199"/>
            <a:ext cx="6705600" cy="5181601"/>
          </a:xfrm>
        </p:spPr>
      </p:pic>
      <p:sp>
        <p:nvSpPr>
          <p:cNvPr id="4" name="Rectangle 3"/>
          <p:cNvSpPr/>
          <p:nvPr/>
        </p:nvSpPr>
        <p:spPr>
          <a:xfrm>
            <a:off x="381000" y="0"/>
            <a:ext cx="1705916" cy="830997"/>
          </a:xfrm>
          <a:prstGeom prst="rect">
            <a:avLst/>
          </a:prstGeom>
        </p:spPr>
        <p:txBody>
          <a:bodyPr wrap="none">
            <a:spAutoFit/>
          </a:bodyPr>
          <a:lstStyle/>
          <a:p>
            <a:r>
              <a:rPr lang="en-US" sz="4800" dirty="0">
                <a:solidFill>
                  <a:schemeClr val="bg1"/>
                </a:solidFill>
              </a:rPr>
              <a:t>Vision</a:t>
            </a:r>
          </a:p>
        </p:txBody>
      </p:sp>
    </p:spTree>
    <p:extLst>
      <p:ext uri="{BB962C8B-B14F-4D97-AF65-F5344CB8AC3E}">
        <p14:creationId xmlns:p14="http://schemas.microsoft.com/office/powerpoint/2010/main" val="1200130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Help me understand?</a:t>
            </a:r>
          </a:p>
          <a:p>
            <a:endParaRPr lang="en-US" dirty="0" smtClean="0"/>
          </a:p>
          <a:p>
            <a:r>
              <a:rPr lang="en-US" dirty="0" smtClean="0"/>
              <a:t>“Don’t take no for an answer”</a:t>
            </a:r>
          </a:p>
          <a:p>
            <a:endParaRPr lang="en-US" dirty="0"/>
          </a:p>
          <a:p>
            <a:r>
              <a:rPr lang="en-US" dirty="0" smtClean="0"/>
              <a:t>“Show me where it is written” </a:t>
            </a:r>
          </a:p>
          <a:p>
            <a:endParaRPr lang="en-US" dirty="0"/>
          </a:p>
        </p:txBody>
      </p:sp>
      <p:sp>
        <p:nvSpPr>
          <p:cNvPr id="3" name="TextBox 2"/>
          <p:cNvSpPr txBox="1"/>
          <p:nvPr/>
        </p:nvSpPr>
        <p:spPr>
          <a:xfrm>
            <a:off x="711200" y="304800"/>
            <a:ext cx="6858000" cy="707886"/>
          </a:xfrm>
          <a:prstGeom prst="rect">
            <a:avLst/>
          </a:prstGeom>
          <a:noFill/>
        </p:spPr>
        <p:txBody>
          <a:bodyPr wrap="square" rtlCol="0">
            <a:spAutoFit/>
          </a:bodyPr>
          <a:lstStyle/>
          <a:p>
            <a:r>
              <a:rPr lang="en-US" sz="4000" dirty="0" smtClean="0">
                <a:solidFill>
                  <a:schemeClr val="bg1"/>
                </a:solidFill>
              </a:rPr>
              <a:t>Tips and Strategies</a:t>
            </a:r>
            <a:endParaRPr lang="en-US" sz="4000" dirty="0">
              <a:solidFill>
                <a:schemeClr val="bg1"/>
              </a:solidFill>
            </a:endParaRPr>
          </a:p>
        </p:txBody>
      </p:sp>
    </p:spTree>
    <p:extLst>
      <p:ext uri="{BB962C8B-B14F-4D97-AF65-F5344CB8AC3E}">
        <p14:creationId xmlns:p14="http://schemas.microsoft.com/office/powerpoint/2010/main" val="2764977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a:t>
            </a:r>
          </a:p>
          <a:p>
            <a:endParaRPr lang="en-US" dirty="0"/>
          </a:p>
          <a:p>
            <a:r>
              <a:rPr lang="en-US" dirty="0" smtClean="0"/>
              <a:t>Help me understand? </a:t>
            </a:r>
          </a:p>
          <a:p>
            <a:endParaRPr lang="en-US" dirty="0"/>
          </a:p>
          <a:p>
            <a:endParaRPr lang="en-US" dirty="0"/>
          </a:p>
        </p:txBody>
      </p:sp>
    </p:spTree>
    <p:extLst>
      <p:ext uri="{BB962C8B-B14F-4D97-AF65-F5344CB8AC3E}">
        <p14:creationId xmlns:p14="http://schemas.microsoft.com/office/powerpoint/2010/main" val="41647602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“Don’t take no for an answer”</a:t>
            </a:r>
          </a:p>
          <a:p>
            <a:endParaRPr lang="en-US" dirty="0"/>
          </a:p>
        </p:txBody>
      </p:sp>
    </p:spTree>
    <p:extLst>
      <p:ext uri="{BB962C8B-B14F-4D97-AF65-F5344CB8AC3E}">
        <p14:creationId xmlns:p14="http://schemas.microsoft.com/office/powerpoint/2010/main" val="14918560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you show </a:t>
            </a:r>
            <a:r>
              <a:rPr lang="en-US" dirty="0"/>
              <a:t>me where it is written” </a:t>
            </a:r>
          </a:p>
          <a:p>
            <a:endParaRPr lang="en-US" dirty="0"/>
          </a:p>
        </p:txBody>
      </p:sp>
    </p:spTree>
    <p:extLst>
      <p:ext uri="{BB962C8B-B14F-4D97-AF65-F5344CB8AC3E}">
        <p14:creationId xmlns:p14="http://schemas.microsoft.com/office/powerpoint/2010/main" val="39327168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Document! </a:t>
            </a:r>
          </a:p>
          <a:p>
            <a:r>
              <a:rPr lang="en-US" dirty="0"/>
              <a:t>	</a:t>
            </a:r>
            <a:r>
              <a:rPr lang="en-US" dirty="0" smtClean="0"/>
              <a:t>	</a:t>
            </a:r>
          </a:p>
          <a:p>
            <a:r>
              <a:rPr lang="en-US" dirty="0"/>
              <a:t>	</a:t>
            </a:r>
            <a:r>
              <a:rPr lang="en-US" dirty="0" smtClean="0"/>
              <a:t>	Document!</a:t>
            </a:r>
          </a:p>
          <a:p>
            <a:endParaRPr lang="en-US" dirty="0"/>
          </a:p>
          <a:p>
            <a:r>
              <a:rPr lang="en-US" dirty="0" smtClean="0"/>
              <a:t>					Document!</a:t>
            </a:r>
            <a:endParaRPr lang="en-US" dirty="0"/>
          </a:p>
        </p:txBody>
      </p:sp>
    </p:spTree>
    <p:extLst>
      <p:ext uri="{BB962C8B-B14F-4D97-AF65-F5344CB8AC3E}">
        <p14:creationId xmlns:p14="http://schemas.microsoft.com/office/powerpoint/2010/main" val="162550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765" r="9193"/>
          <a:stretch/>
        </p:blipFill>
        <p:spPr>
          <a:xfrm>
            <a:off x="2057400" y="1066800"/>
            <a:ext cx="5334000" cy="5153187"/>
          </a:xfrm>
        </p:spPr>
      </p:pic>
      <p:sp>
        <p:nvSpPr>
          <p:cNvPr id="4" name="TextBox 3"/>
          <p:cNvSpPr txBox="1"/>
          <p:nvPr/>
        </p:nvSpPr>
        <p:spPr>
          <a:xfrm>
            <a:off x="304800" y="152400"/>
            <a:ext cx="5406929" cy="800219"/>
          </a:xfrm>
          <a:prstGeom prst="rect">
            <a:avLst/>
          </a:prstGeom>
          <a:noFill/>
        </p:spPr>
        <p:txBody>
          <a:bodyPr wrap="none" rtlCol="0">
            <a:spAutoFit/>
          </a:bodyPr>
          <a:lstStyle/>
          <a:p>
            <a:r>
              <a:rPr lang="en-US" sz="2800" dirty="0">
                <a:solidFill>
                  <a:schemeClr val="bg1"/>
                </a:solidFill>
              </a:rPr>
              <a:t>MSDE Technical Assistance Bulletins</a:t>
            </a:r>
          </a:p>
          <a:p>
            <a:endParaRPr lang="en-US" dirty="0"/>
          </a:p>
        </p:txBody>
      </p:sp>
    </p:spTree>
    <p:extLst>
      <p:ext uri="{BB962C8B-B14F-4D97-AF65-F5344CB8AC3E}">
        <p14:creationId xmlns:p14="http://schemas.microsoft.com/office/powerpoint/2010/main" val="14345144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Individual</a:t>
            </a:r>
          </a:p>
          <a:p>
            <a:endParaRPr lang="en-US" dirty="0" smtClean="0"/>
          </a:p>
          <a:p>
            <a:r>
              <a:rPr lang="en-US" dirty="0" smtClean="0"/>
              <a:t>Local</a:t>
            </a:r>
          </a:p>
          <a:p>
            <a:endParaRPr lang="en-US" dirty="0" smtClean="0"/>
          </a:p>
          <a:p>
            <a:r>
              <a:rPr lang="en-US" dirty="0" smtClean="0"/>
              <a:t>Regional </a:t>
            </a:r>
          </a:p>
          <a:p>
            <a:endParaRPr lang="en-US" dirty="0" smtClean="0"/>
          </a:p>
          <a:p>
            <a:r>
              <a:rPr lang="en-US" smtClean="0"/>
              <a:t>State</a:t>
            </a:r>
          </a:p>
          <a:p>
            <a:endParaRPr lang="en-US" dirty="0" smtClean="0"/>
          </a:p>
          <a:p>
            <a:r>
              <a:rPr lang="en-US" dirty="0" smtClean="0"/>
              <a:t>National</a:t>
            </a:r>
            <a:endParaRPr lang="en-US" dirty="0"/>
          </a:p>
        </p:txBody>
      </p:sp>
      <p:sp>
        <p:nvSpPr>
          <p:cNvPr id="3" name="TextBox 2"/>
          <p:cNvSpPr txBox="1"/>
          <p:nvPr/>
        </p:nvSpPr>
        <p:spPr>
          <a:xfrm>
            <a:off x="152400" y="152400"/>
            <a:ext cx="7342972" cy="769441"/>
          </a:xfrm>
          <a:prstGeom prst="rect">
            <a:avLst/>
          </a:prstGeom>
          <a:noFill/>
        </p:spPr>
        <p:txBody>
          <a:bodyPr wrap="none" rtlCol="0">
            <a:spAutoFit/>
          </a:bodyPr>
          <a:lstStyle/>
          <a:p>
            <a:r>
              <a:rPr lang="en-US" sz="4400" dirty="0" smtClean="0">
                <a:solidFill>
                  <a:schemeClr val="bg1"/>
                </a:solidFill>
              </a:rPr>
              <a:t>So where do we go from here? </a:t>
            </a:r>
            <a:endParaRPr lang="en-US" sz="4400" dirty="0">
              <a:solidFill>
                <a:schemeClr val="bg1"/>
              </a:solidFill>
            </a:endParaRPr>
          </a:p>
        </p:txBody>
      </p:sp>
    </p:spTree>
    <p:extLst>
      <p:ext uri="{BB962C8B-B14F-4D97-AF65-F5344CB8AC3E}">
        <p14:creationId xmlns:p14="http://schemas.microsoft.com/office/powerpoint/2010/main" val="32026130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6705600" cy="707886"/>
          </a:xfrm>
          <a:prstGeom prst="rect">
            <a:avLst/>
          </a:prstGeom>
          <a:noFill/>
        </p:spPr>
        <p:txBody>
          <a:bodyPr wrap="square" rtlCol="0">
            <a:spAutoFit/>
          </a:bodyPr>
          <a:lstStyle/>
          <a:p>
            <a:r>
              <a:rPr lang="en-US" sz="4000" b="1" dirty="0" smtClean="0">
                <a:solidFill>
                  <a:schemeClr val="bg1"/>
                </a:solidFill>
              </a:rPr>
              <a:t>PPMD’s Mission Statement</a:t>
            </a:r>
            <a:endParaRPr lang="en-US" sz="4000" b="1" dirty="0">
              <a:solidFill>
                <a:schemeClr val="bg1"/>
              </a:solidFill>
            </a:endParaRPr>
          </a:p>
        </p:txBody>
      </p:sp>
      <p:sp>
        <p:nvSpPr>
          <p:cNvPr id="4" name="TextBox 3"/>
          <p:cNvSpPr txBox="1"/>
          <p:nvPr/>
        </p:nvSpPr>
        <p:spPr>
          <a:xfrm>
            <a:off x="533400" y="1709678"/>
            <a:ext cx="7467600" cy="2862322"/>
          </a:xfrm>
          <a:prstGeom prst="rect">
            <a:avLst/>
          </a:prstGeom>
          <a:noFill/>
        </p:spPr>
        <p:txBody>
          <a:bodyPr wrap="square" rtlCol="0">
            <a:spAutoFit/>
          </a:bodyPr>
          <a:lstStyle/>
          <a:p>
            <a:r>
              <a:rPr lang="en-US" sz="3600" dirty="0" smtClean="0"/>
              <a:t>Our </a:t>
            </a:r>
            <a:r>
              <a:rPr lang="en-US" sz="3600" dirty="0"/>
              <a:t>mission is to empower families as advocates and partners in improving education and health outcomes for their children with disabilities and special health care needs.</a:t>
            </a:r>
          </a:p>
        </p:txBody>
      </p:sp>
    </p:spTree>
    <p:extLst>
      <p:ext uri="{BB962C8B-B14F-4D97-AF65-F5344CB8AC3E}">
        <p14:creationId xmlns:p14="http://schemas.microsoft.com/office/powerpoint/2010/main" val="37400403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1066800"/>
            <a:ext cx="403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7351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447800"/>
            <a:ext cx="6751320" cy="4219575"/>
          </a:xfrm>
        </p:spPr>
      </p:pic>
      <p:sp>
        <p:nvSpPr>
          <p:cNvPr id="3" name="TextBox 2"/>
          <p:cNvSpPr txBox="1"/>
          <p:nvPr/>
        </p:nvSpPr>
        <p:spPr>
          <a:xfrm>
            <a:off x="381000" y="117396"/>
            <a:ext cx="7467600" cy="707886"/>
          </a:xfrm>
          <a:prstGeom prst="rect">
            <a:avLst/>
          </a:prstGeom>
          <a:noFill/>
        </p:spPr>
        <p:txBody>
          <a:bodyPr wrap="square" rtlCol="0">
            <a:spAutoFit/>
          </a:bodyPr>
          <a:lstStyle/>
          <a:p>
            <a:r>
              <a:rPr lang="en-US" sz="4000" b="1" dirty="0" smtClean="0">
                <a:solidFill>
                  <a:prstClr val="white"/>
                </a:solidFill>
                <a:latin typeface="Gill Sans MT" pitchFamily="34" charset="0"/>
              </a:rPr>
              <a:t>Thank you!</a:t>
            </a:r>
            <a:endParaRPr lang="en-US" sz="4000" b="1" dirty="0">
              <a:solidFill>
                <a:prstClr val="white"/>
              </a:solidFill>
              <a:latin typeface="Gill Sans MT" pitchFamily="34" charset="0"/>
            </a:endParaRPr>
          </a:p>
        </p:txBody>
      </p:sp>
    </p:spTree>
    <p:extLst>
      <p:ext uri="{BB962C8B-B14F-4D97-AF65-F5344CB8AC3E}">
        <p14:creationId xmlns:p14="http://schemas.microsoft.com/office/powerpoint/2010/main" val="3196910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6705600" cy="707886"/>
          </a:xfrm>
          <a:prstGeom prst="rect">
            <a:avLst/>
          </a:prstGeom>
          <a:noFill/>
        </p:spPr>
        <p:txBody>
          <a:bodyPr wrap="square" rtlCol="0">
            <a:spAutoFit/>
          </a:bodyPr>
          <a:lstStyle/>
          <a:p>
            <a:r>
              <a:rPr lang="en-US" sz="4000" b="1" dirty="0" smtClean="0">
                <a:solidFill>
                  <a:schemeClr val="bg1"/>
                </a:solidFill>
              </a:rPr>
              <a:t>Who is PPMD?</a:t>
            </a:r>
            <a:endParaRPr lang="en-US" sz="4000" b="1" dirty="0">
              <a:solidFill>
                <a:schemeClr val="bg1"/>
              </a:solidFill>
            </a:endParaRPr>
          </a:p>
        </p:txBody>
      </p:sp>
      <p:sp>
        <p:nvSpPr>
          <p:cNvPr id="5" name="TextBox 4"/>
          <p:cNvSpPr txBox="1"/>
          <p:nvPr/>
        </p:nvSpPr>
        <p:spPr>
          <a:xfrm>
            <a:off x="228600" y="1676400"/>
            <a:ext cx="7585731" cy="3970318"/>
          </a:xfrm>
          <a:prstGeom prst="rect">
            <a:avLst/>
          </a:prstGeom>
          <a:noFill/>
        </p:spPr>
        <p:txBody>
          <a:bodyPr wrap="none" rtlCol="0">
            <a:spAutoFit/>
          </a:bodyPr>
          <a:lstStyle/>
          <a:p>
            <a:pPr marL="285750" indent="-285750">
              <a:buFont typeface="Arial" panose="020B0604020202020204" pitchFamily="34" charset="0"/>
              <a:buChar char="•"/>
            </a:pPr>
            <a:r>
              <a:rPr lang="en-US" sz="3600" dirty="0" smtClean="0"/>
              <a:t>Maryland’s Special Education &amp; </a:t>
            </a:r>
          </a:p>
          <a:p>
            <a:r>
              <a:rPr lang="en-US" sz="3600" dirty="0" smtClean="0"/>
              <a:t>   Health Information Center</a:t>
            </a:r>
          </a:p>
          <a:p>
            <a:pPr marL="285750" indent="-285750">
              <a:buFont typeface="Arial" panose="020B0604020202020204" pitchFamily="34" charset="0"/>
              <a:buChar char="•"/>
            </a:pPr>
            <a:r>
              <a:rPr lang="en-US" sz="3600" dirty="0" smtClean="0"/>
              <a:t>Established in 1990</a:t>
            </a:r>
          </a:p>
          <a:p>
            <a:pPr marL="285750" indent="-285750">
              <a:buFont typeface="Arial" panose="020B0604020202020204" pitchFamily="34" charset="0"/>
              <a:buChar char="•"/>
            </a:pPr>
            <a:r>
              <a:rPr lang="en-US" sz="3600" dirty="0" smtClean="0"/>
              <a:t>Governed by Parents</a:t>
            </a:r>
          </a:p>
          <a:p>
            <a:pPr marL="285750" indent="-285750">
              <a:buFont typeface="Arial" panose="020B0604020202020204" pitchFamily="34" charset="0"/>
              <a:buChar char="•"/>
            </a:pPr>
            <a:r>
              <a:rPr lang="en-US" sz="3600" dirty="0" smtClean="0"/>
              <a:t>Our team is made up of a majority of </a:t>
            </a:r>
          </a:p>
          <a:p>
            <a:r>
              <a:rPr lang="en-US" sz="3600" dirty="0"/>
              <a:t> </a:t>
            </a:r>
            <a:r>
              <a:rPr lang="en-US" sz="3600" dirty="0" smtClean="0"/>
              <a:t>  parents of children with disabilities </a:t>
            </a:r>
          </a:p>
          <a:p>
            <a:r>
              <a:rPr lang="en-US" sz="3600" dirty="0"/>
              <a:t> </a:t>
            </a:r>
            <a:r>
              <a:rPr lang="en-US" sz="3600" dirty="0" smtClean="0"/>
              <a:t>  and special healthcare needs</a:t>
            </a:r>
            <a:endParaRPr lang="en-US" sz="3600" dirty="0"/>
          </a:p>
        </p:txBody>
      </p:sp>
    </p:spTree>
    <p:extLst>
      <p:ext uri="{BB962C8B-B14F-4D97-AF65-F5344CB8AC3E}">
        <p14:creationId xmlns:p14="http://schemas.microsoft.com/office/powerpoint/2010/main" val="42662437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3600" b="0" dirty="0" smtClean="0">
                <a:latin typeface="+mn-lt"/>
              </a:rPr>
              <a:t>One on one assistance to families</a:t>
            </a:r>
          </a:p>
          <a:p>
            <a:pPr marL="457200" indent="-457200">
              <a:buFont typeface="Arial" panose="020B0604020202020204" pitchFamily="34" charset="0"/>
              <a:buChar char="•"/>
            </a:pPr>
            <a:r>
              <a:rPr lang="en-US" sz="3600" b="0" dirty="0" smtClean="0">
                <a:latin typeface="+mn-lt"/>
              </a:rPr>
              <a:t>Resource sharing</a:t>
            </a:r>
          </a:p>
          <a:p>
            <a:pPr marL="457200" indent="-457200">
              <a:buFont typeface="Arial" panose="020B0604020202020204" pitchFamily="34" charset="0"/>
              <a:buChar char="•"/>
            </a:pPr>
            <a:r>
              <a:rPr lang="en-US" sz="3600" b="0" dirty="0" smtClean="0">
                <a:latin typeface="+mn-lt"/>
              </a:rPr>
              <a:t>Training</a:t>
            </a:r>
          </a:p>
          <a:p>
            <a:pPr marL="457200" indent="-457200">
              <a:buFont typeface="Arial" panose="020B0604020202020204" pitchFamily="34" charset="0"/>
              <a:buChar char="•"/>
            </a:pPr>
            <a:r>
              <a:rPr lang="en-US" sz="3600" b="0" dirty="0" smtClean="0">
                <a:latin typeface="+mn-lt"/>
              </a:rPr>
              <a:t>Parent Partners</a:t>
            </a:r>
          </a:p>
          <a:p>
            <a:pPr marL="457200" indent="-457200">
              <a:buFont typeface="Arial" panose="020B0604020202020204" pitchFamily="34" charset="0"/>
              <a:buChar char="•"/>
            </a:pPr>
            <a:r>
              <a:rPr lang="en-US" sz="3600" b="0" dirty="0" smtClean="0">
                <a:latin typeface="+mn-lt"/>
              </a:rPr>
              <a:t>Military Outreach</a:t>
            </a:r>
          </a:p>
          <a:p>
            <a:pPr marL="457200" indent="-457200">
              <a:buFont typeface="Arial" panose="020B0604020202020204" pitchFamily="34" charset="0"/>
              <a:buChar char="•"/>
            </a:pPr>
            <a:r>
              <a:rPr lang="en-US" sz="3600" b="0" dirty="0" smtClean="0">
                <a:latin typeface="+mn-lt"/>
              </a:rPr>
              <a:t>Families as Faculty </a:t>
            </a:r>
            <a:endParaRPr lang="en-US" sz="3600" b="0" dirty="0">
              <a:latin typeface="+mn-lt"/>
            </a:endParaRPr>
          </a:p>
        </p:txBody>
      </p:sp>
      <p:sp>
        <p:nvSpPr>
          <p:cNvPr id="3" name="TextBox 2"/>
          <p:cNvSpPr txBox="1"/>
          <p:nvPr/>
        </p:nvSpPr>
        <p:spPr>
          <a:xfrm>
            <a:off x="76200" y="0"/>
            <a:ext cx="4522392" cy="923330"/>
          </a:xfrm>
          <a:prstGeom prst="rect">
            <a:avLst/>
          </a:prstGeom>
          <a:noFill/>
        </p:spPr>
        <p:txBody>
          <a:bodyPr wrap="none" rtlCol="0">
            <a:spAutoFit/>
          </a:bodyPr>
          <a:lstStyle/>
          <a:p>
            <a:r>
              <a:rPr lang="en-US" sz="5400" dirty="0" smtClean="0">
                <a:solidFill>
                  <a:schemeClr val="bg1"/>
                </a:solidFill>
              </a:rPr>
              <a:t>PPMD Services </a:t>
            </a:r>
            <a:endParaRPr lang="en-US" sz="5400" dirty="0">
              <a:solidFill>
                <a:schemeClr val="bg1"/>
              </a:solidFill>
            </a:endParaRPr>
          </a:p>
        </p:txBody>
      </p:sp>
    </p:spTree>
    <p:extLst>
      <p:ext uri="{BB962C8B-B14F-4D97-AF65-F5344CB8AC3E}">
        <p14:creationId xmlns:p14="http://schemas.microsoft.com/office/powerpoint/2010/main" val="9832887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93700" indent="-393700" eaLnBrk="0" hangingPunct="0">
              <a:spcBef>
                <a:spcPts val="1200"/>
              </a:spcBef>
              <a:spcAft>
                <a:spcPts val="1200"/>
              </a:spcAft>
            </a:pPr>
            <a:r>
              <a:rPr lang="en-US" dirty="0" smtClean="0">
                <a:ea typeface="ヒラギノ角ゴ Pro W3"/>
                <a:cs typeface="ヒラギノ角ゴ Pro W3"/>
              </a:rPr>
              <a:t>	</a:t>
            </a:r>
            <a:r>
              <a:rPr lang="en-US" b="0" dirty="0" smtClean="0">
                <a:ea typeface="ヒラギノ角ゴ Pro W3"/>
                <a:cs typeface="ヒラギノ角ゴ Pro W3"/>
              </a:rPr>
              <a:t>Better </a:t>
            </a:r>
            <a:r>
              <a:rPr lang="en-US" b="0" dirty="0">
                <a:ea typeface="ヒラギノ角ゴ Pro W3"/>
                <a:cs typeface="ヒラギノ角ゴ Pro W3"/>
              </a:rPr>
              <a:t>understand their children’s disabilities, education, and health care needs;</a:t>
            </a:r>
          </a:p>
          <a:p>
            <a:pPr marL="393700" indent="-393700" eaLnBrk="0" hangingPunct="0">
              <a:spcBef>
                <a:spcPts val="1200"/>
              </a:spcBef>
              <a:spcAft>
                <a:spcPts val="1200"/>
              </a:spcAft>
            </a:pPr>
            <a:r>
              <a:rPr lang="en-US" b="0" dirty="0">
                <a:ea typeface="ヒラギノ角ゴ Pro W3"/>
                <a:cs typeface="ヒラギノ角ゴ Pro W3"/>
              </a:rPr>
              <a:t>	Communicate more effectively with schools, doctors, related professionals, and agencies;</a:t>
            </a:r>
          </a:p>
          <a:p>
            <a:pPr marL="393700" indent="-393700" eaLnBrk="0" hangingPunct="0">
              <a:spcBef>
                <a:spcPts val="1200"/>
              </a:spcBef>
              <a:spcAft>
                <a:spcPts val="1200"/>
              </a:spcAft>
            </a:pPr>
            <a:r>
              <a:rPr lang="en-US" b="0" dirty="0">
                <a:ea typeface="ヒラギノ角ゴ Pro W3"/>
                <a:cs typeface="ヒラギノ角ゴ Pro W3"/>
              </a:rPr>
              <a:t>	Understand their rights &amp; responsibilities under special education law and regulations.</a:t>
            </a:r>
          </a:p>
          <a:p>
            <a:endParaRPr lang="en-US" dirty="0"/>
          </a:p>
        </p:txBody>
      </p:sp>
      <p:sp>
        <p:nvSpPr>
          <p:cNvPr id="3" name="TextBox 2"/>
          <p:cNvSpPr txBox="1"/>
          <p:nvPr/>
        </p:nvSpPr>
        <p:spPr>
          <a:xfrm>
            <a:off x="152400" y="16525"/>
            <a:ext cx="5904886" cy="923330"/>
          </a:xfrm>
          <a:prstGeom prst="rect">
            <a:avLst/>
          </a:prstGeom>
          <a:noFill/>
        </p:spPr>
        <p:txBody>
          <a:bodyPr wrap="none" rtlCol="0">
            <a:spAutoFit/>
          </a:bodyPr>
          <a:lstStyle/>
          <a:p>
            <a:r>
              <a:rPr lang="en-US" sz="5400" dirty="0" smtClean="0">
                <a:solidFill>
                  <a:schemeClr val="bg1"/>
                </a:solidFill>
              </a:rPr>
              <a:t>PPMD helps families</a:t>
            </a:r>
            <a:endParaRPr lang="en-US" sz="5400" dirty="0">
              <a:solidFill>
                <a:schemeClr val="bg1"/>
              </a:solidFill>
            </a:endParaRPr>
          </a:p>
        </p:txBody>
      </p:sp>
    </p:spTree>
    <p:extLst>
      <p:ext uri="{BB962C8B-B14F-4D97-AF65-F5344CB8AC3E}">
        <p14:creationId xmlns:p14="http://schemas.microsoft.com/office/powerpoint/2010/main" val="2898911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4062202" cy="769441"/>
          </a:xfrm>
          <a:prstGeom prst="rect">
            <a:avLst/>
          </a:prstGeom>
          <a:noFill/>
        </p:spPr>
        <p:txBody>
          <a:bodyPr wrap="none" rtlCol="0">
            <a:spAutoFit/>
          </a:bodyPr>
          <a:lstStyle/>
          <a:p>
            <a:r>
              <a:rPr lang="en-US" sz="4400" dirty="0" smtClean="0">
                <a:solidFill>
                  <a:schemeClr val="bg1"/>
                </a:solidFill>
              </a:rPr>
              <a:t>Setting the Stage</a:t>
            </a:r>
            <a:endParaRPr lang="en-US" sz="4400" dirty="0">
              <a:solidFill>
                <a:schemeClr val="bg1"/>
              </a:solidFill>
            </a:endParaRPr>
          </a:p>
        </p:txBody>
      </p:sp>
      <p:pic>
        <p:nvPicPr>
          <p:cNvPr id="1026" name="Picture 2" descr="C:\Users\rene\AppData\Local\Microsoft\Windows\INetCache\IE\O5FK1K8K\Setting_The_Stage[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7052" y="1295400"/>
            <a:ext cx="6549896"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2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0" dirty="0" smtClean="0">
                <a:latin typeface="+mn-lt"/>
              </a:rPr>
              <a:t>1975 – The Education for All </a:t>
            </a:r>
            <a:r>
              <a:rPr lang="en-US" b="0" dirty="0">
                <a:latin typeface="+mn-lt"/>
              </a:rPr>
              <a:t>Handicapped </a:t>
            </a:r>
            <a:r>
              <a:rPr lang="en-US" b="0" dirty="0" smtClean="0">
                <a:latin typeface="+mn-lt"/>
              </a:rPr>
              <a:t>Children Act</a:t>
            </a:r>
          </a:p>
          <a:p>
            <a:endParaRPr lang="en-US" b="0" dirty="0" smtClean="0">
              <a:latin typeface="+mn-lt"/>
            </a:endParaRPr>
          </a:p>
          <a:p>
            <a:r>
              <a:rPr lang="en-US" b="0" dirty="0" smtClean="0">
                <a:latin typeface="+mn-lt"/>
              </a:rPr>
              <a:t>1986 - The </a:t>
            </a:r>
            <a:r>
              <a:rPr lang="en-US" b="0" dirty="0">
                <a:latin typeface="+mn-lt"/>
              </a:rPr>
              <a:t>Education of the Handicapped Act </a:t>
            </a:r>
            <a:r>
              <a:rPr lang="en-US" b="0" dirty="0" smtClean="0">
                <a:latin typeface="+mn-lt"/>
              </a:rPr>
              <a:t>Amendments</a:t>
            </a:r>
          </a:p>
          <a:p>
            <a:endParaRPr lang="en-US" b="0" dirty="0" smtClean="0">
              <a:latin typeface="+mn-lt"/>
            </a:endParaRPr>
          </a:p>
          <a:p>
            <a:r>
              <a:rPr lang="en-US" b="0" dirty="0" smtClean="0">
                <a:latin typeface="+mn-lt"/>
              </a:rPr>
              <a:t>1990 - The </a:t>
            </a:r>
            <a:r>
              <a:rPr lang="en-US" b="0" dirty="0">
                <a:latin typeface="+mn-lt"/>
              </a:rPr>
              <a:t>Individuals with Disabilities Education </a:t>
            </a:r>
            <a:r>
              <a:rPr lang="en-US" b="0" dirty="0" smtClean="0">
                <a:latin typeface="+mn-lt"/>
              </a:rPr>
              <a:t>Act</a:t>
            </a:r>
            <a:endParaRPr lang="en-US" dirty="0">
              <a:latin typeface="+mn-lt"/>
            </a:endParaRPr>
          </a:p>
        </p:txBody>
      </p:sp>
      <p:sp>
        <p:nvSpPr>
          <p:cNvPr id="3" name="TextBox 2"/>
          <p:cNvSpPr txBox="1"/>
          <p:nvPr/>
        </p:nvSpPr>
        <p:spPr>
          <a:xfrm>
            <a:off x="550983" y="-152400"/>
            <a:ext cx="6764217" cy="1200329"/>
          </a:xfrm>
          <a:prstGeom prst="rect">
            <a:avLst/>
          </a:prstGeom>
          <a:noFill/>
        </p:spPr>
        <p:txBody>
          <a:bodyPr wrap="square" rtlCol="0">
            <a:spAutoFit/>
          </a:bodyPr>
          <a:lstStyle/>
          <a:p>
            <a:r>
              <a:rPr lang="en-US" sz="7200" dirty="0" smtClean="0">
                <a:solidFill>
                  <a:schemeClr val="bg1"/>
                </a:solidFill>
              </a:rPr>
              <a:t>Brief Timeline</a:t>
            </a:r>
            <a:endParaRPr lang="en-US" sz="7200" dirty="0">
              <a:solidFill>
                <a:schemeClr val="bg1"/>
              </a:solidFill>
            </a:endParaRPr>
          </a:p>
        </p:txBody>
      </p:sp>
    </p:spTree>
    <p:extLst>
      <p:ext uri="{BB962C8B-B14F-4D97-AF65-F5344CB8AC3E}">
        <p14:creationId xmlns:p14="http://schemas.microsoft.com/office/powerpoint/2010/main" val="1624089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229600" cy="4343399"/>
          </a:xfrm>
        </p:spPr>
        <p:txBody>
          <a:bodyPr>
            <a:normAutofit/>
          </a:bodyPr>
          <a:lstStyle/>
          <a:p>
            <a:pPr fontAlgn="base"/>
            <a:r>
              <a:rPr lang="en-US" b="0" dirty="0" smtClean="0">
                <a:latin typeface="+mn-lt"/>
              </a:rPr>
              <a:t>I997 - The </a:t>
            </a:r>
            <a:r>
              <a:rPr lang="en-US" b="0" dirty="0">
                <a:latin typeface="+mn-lt"/>
              </a:rPr>
              <a:t>Individuals with Disabilities Education Act </a:t>
            </a:r>
            <a:r>
              <a:rPr lang="en-US" b="0" dirty="0" smtClean="0">
                <a:latin typeface="+mn-lt"/>
              </a:rPr>
              <a:t>Amendments</a:t>
            </a:r>
          </a:p>
          <a:p>
            <a:pPr fontAlgn="base"/>
            <a:endParaRPr lang="en-US" b="0" dirty="0" smtClean="0">
              <a:latin typeface="+mn-lt"/>
            </a:endParaRPr>
          </a:p>
          <a:p>
            <a:pPr fontAlgn="base"/>
            <a:r>
              <a:rPr lang="en-US" b="0" dirty="0" smtClean="0">
                <a:latin typeface="+mn-lt"/>
              </a:rPr>
              <a:t>2004 - The </a:t>
            </a:r>
            <a:r>
              <a:rPr lang="en-US" b="0" dirty="0">
                <a:latin typeface="+mn-lt"/>
              </a:rPr>
              <a:t>Individuals with Disabilities Education Improvement </a:t>
            </a:r>
            <a:r>
              <a:rPr lang="en-US" b="0" dirty="0" smtClean="0">
                <a:latin typeface="+mn-lt"/>
              </a:rPr>
              <a:t>Act</a:t>
            </a:r>
          </a:p>
          <a:p>
            <a:pPr fontAlgn="base"/>
            <a:endParaRPr lang="en-US" b="0" dirty="0" smtClean="0">
              <a:latin typeface="+mn-lt"/>
            </a:endParaRPr>
          </a:p>
          <a:p>
            <a:pPr fontAlgn="base"/>
            <a:r>
              <a:rPr lang="en-US" b="0" dirty="0" smtClean="0">
                <a:latin typeface="+mn-lt"/>
              </a:rPr>
              <a:t>2018 - ???????</a:t>
            </a:r>
            <a:endParaRPr lang="en-US" dirty="0">
              <a:latin typeface="+mn-lt"/>
            </a:endParaRPr>
          </a:p>
        </p:txBody>
      </p:sp>
      <p:sp>
        <p:nvSpPr>
          <p:cNvPr id="3" name="TextBox 2"/>
          <p:cNvSpPr txBox="1"/>
          <p:nvPr/>
        </p:nvSpPr>
        <p:spPr>
          <a:xfrm>
            <a:off x="550983" y="-152400"/>
            <a:ext cx="6764217" cy="1200329"/>
          </a:xfrm>
          <a:prstGeom prst="rect">
            <a:avLst/>
          </a:prstGeom>
          <a:noFill/>
        </p:spPr>
        <p:txBody>
          <a:bodyPr wrap="square" rtlCol="0">
            <a:spAutoFit/>
          </a:bodyPr>
          <a:lstStyle/>
          <a:p>
            <a:r>
              <a:rPr lang="en-US" sz="7200" dirty="0" smtClean="0">
                <a:solidFill>
                  <a:schemeClr val="bg1"/>
                </a:solidFill>
              </a:rPr>
              <a:t>Brief Timeline</a:t>
            </a:r>
            <a:endParaRPr lang="en-US" sz="7200" dirty="0">
              <a:solidFill>
                <a:schemeClr val="bg1"/>
              </a:solidFill>
            </a:endParaRPr>
          </a:p>
        </p:txBody>
      </p:sp>
    </p:spTree>
    <p:extLst>
      <p:ext uri="{BB962C8B-B14F-4D97-AF65-F5344CB8AC3E}">
        <p14:creationId xmlns:p14="http://schemas.microsoft.com/office/powerpoint/2010/main" val="36599533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COMAR – Code of Maryland Regulations</a:t>
            </a:r>
            <a:endParaRPr lang="en-US" dirty="0"/>
          </a:p>
        </p:txBody>
      </p:sp>
      <p:sp>
        <p:nvSpPr>
          <p:cNvPr id="3" name="TextBox 2"/>
          <p:cNvSpPr txBox="1"/>
          <p:nvPr/>
        </p:nvSpPr>
        <p:spPr>
          <a:xfrm>
            <a:off x="152400" y="76200"/>
            <a:ext cx="7590604" cy="830997"/>
          </a:xfrm>
          <a:prstGeom prst="rect">
            <a:avLst/>
          </a:prstGeom>
          <a:noFill/>
        </p:spPr>
        <p:txBody>
          <a:bodyPr wrap="none" rtlCol="0">
            <a:spAutoFit/>
          </a:bodyPr>
          <a:lstStyle/>
          <a:p>
            <a:r>
              <a:rPr lang="en-US" sz="4800" dirty="0" smtClean="0">
                <a:solidFill>
                  <a:schemeClr val="bg1"/>
                </a:solidFill>
              </a:rPr>
              <a:t>Maryland’s Special Education </a:t>
            </a:r>
            <a:endParaRPr lang="en-US" sz="4800" dirty="0">
              <a:solidFill>
                <a:schemeClr val="bg1"/>
              </a:solidFill>
            </a:endParaRPr>
          </a:p>
        </p:txBody>
      </p:sp>
    </p:spTree>
    <p:extLst>
      <p:ext uri="{BB962C8B-B14F-4D97-AF65-F5344CB8AC3E}">
        <p14:creationId xmlns:p14="http://schemas.microsoft.com/office/powerpoint/2010/main" val="29589983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10733</TotalTime>
  <Words>962</Words>
  <Application>Microsoft Macintosh PowerPoint</Application>
  <PresentationFormat>On-screen Show (4:3)</PresentationFormat>
  <Paragraphs>141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What Do I Need to Know? A Brief Overview for Parents</dc:title>
  <dc:creator>JThomas</dc:creator>
  <cp:lastModifiedBy>Monica Martinez</cp:lastModifiedBy>
  <cp:revision>158</cp:revision>
  <cp:lastPrinted>2018-10-20T11:36:06Z</cp:lastPrinted>
  <dcterms:created xsi:type="dcterms:W3CDTF">2011-11-23T04:39:58Z</dcterms:created>
  <dcterms:modified xsi:type="dcterms:W3CDTF">2018-10-20T12:10:16Z</dcterms:modified>
</cp:coreProperties>
</file>